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3" r:id="rId1"/>
  </p:sldMasterIdLst>
  <p:notesMasterIdLst>
    <p:notesMasterId r:id="rId29"/>
  </p:notesMasterIdLst>
  <p:sldIdLst>
    <p:sldId id="276" r:id="rId2"/>
    <p:sldId id="277" r:id="rId3"/>
    <p:sldId id="278" r:id="rId4"/>
    <p:sldId id="279" r:id="rId5"/>
    <p:sldId id="282" r:id="rId6"/>
    <p:sldId id="280" r:id="rId7"/>
    <p:sldId id="281" r:id="rId8"/>
    <p:sldId id="283" r:id="rId9"/>
    <p:sldId id="284" r:id="rId10"/>
    <p:sldId id="285" r:id="rId11"/>
    <p:sldId id="263" r:id="rId12"/>
    <p:sldId id="287" r:id="rId13"/>
    <p:sldId id="288" r:id="rId14"/>
    <p:sldId id="264" r:id="rId15"/>
    <p:sldId id="290" r:id="rId16"/>
    <p:sldId id="289" r:id="rId17"/>
    <p:sldId id="291" r:id="rId18"/>
    <p:sldId id="265" r:id="rId19"/>
    <p:sldId id="292" r:id="rId20"/>
    <p:sldId id="293" r:id="rId21"/>
    <p:sldId id="295" r:id="rId22"/>
    <p:sldId id="266" r:id="rId23"/>
    <p:sldId id="267" r:id="rId24"/>
    <p:sldId id="271" r:id="rId25"/>
    <p:sldId id="272" r:id="rId26"/>
    <p:sldId id="273" r:id="rId27"/>
    <p:sldId id="274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D5613"/>
    <a:srgbClr val="CEF7E5"/>
    <a:srgbClr val="0DC62B"/>
    <a:srgbClr val="FFFFFF"/>
    <a:srgbClr val="E2C200"/>
    <a:srgbClr val="8E8E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79" autoAdjust="0"/>
  </p:normalViewPr>
  <p:slideViewPr>
    <p:cSldViewPr>
      <p:cViewPr varScale="1">
        <p:scale>
          <a:sx n="42" d="100"/>
          <a:sy n="42" d="100"/>
        </p:scale>
        <p:origin x="768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F699023-5AE2-43D1-9CF5-442BC80B164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634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ヒラギノ角ゴ Pro W3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60CD20-43C2-478F-9026-E637BE8A3CF2}" type="slidenum">
              <a:rPr lang="en-US"/>
              <a:pPr/>
              <a:t>11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9115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204E87E-2E5B-4DB0-B98E-0792E8312198}" type="slidenum">
              <a:rPr lang="en-US"/>
              <a:pPr/>
              <a:t>14</a:t>
            </a:fld>
            <a:endParaRPr lang="en-US"/>
          </a:p>
        </p:txBody>
      </p:sp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64746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7897F52-DBD2-41C3-9F8D-96AF3F2F6894}" type="slidenum">
              <a:rPr lang="en-US"/>
              <a:pPr/>
              <a:t>18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0874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41F16D-3E00-494B-B265-CBEDF1C59AA9}" type="slidenum">
              <a:rPr lang="en-US"/>
              <a:pPr/>
              <a:t>22</a:t>
            </a:fld>
            <a:endParaRPr lang="en-US"/>
          </a:p>
        </p:txBody>
      </p:sp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23166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FBCA34-9D4B-4D36-99AE-764DDC2C7D55}" type="slidenum">
              <a:rPr lang="en-US"/>
              <a:pPr/>
              <a:t>23</a:t>
            </a:fld>
            <a:endParaRPr lang="en-US"/>
          </a:p>
        </p:txBody>
      </p:sp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35828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59E43-C559-47B0-AD8E-EDA90C1EDCA9}" type="slidenum">
              <a:rPr lang="en-US"/>
              <a:pPr/>
              <a:t>24</a:t>
            </a:fld>
            <a:endParaRPr lang="en-US"/>
          </a:p>
        </p:txBody>
      </p:sp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7901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0ED793-BFFD-444D-87AE-3BE96C61C655}" type="slidenum">
              <a:rPr lang="en-US"/>
              <a:pPr/>
              <a:t>25</a:t>
            </a:fld>
            <a:endParaRPr lang="en-US"/>
          </a:p>
        </p:txBody>
      </p:sp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28986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BA0D52-5A6E-4DA4-822E-5A3308A3C743}" type="slidenum">
              <a:rPr lang="en-US"/>
              <a:pPr/>
              <a:t>26</a:t>
            </a:fld>
            <a:endParaRPr lang="en-US"/>
          </a:p>
        </p:txBody>
      </p:sp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8088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D2BD30-DB64-47BC-830E-85C77295F3B6}" type="slidenum">
              <a:rPr lang="en-US"/>
              <a:pPr/>
              <a:t>27</a:t>
            </a:fld>
            <a:endParaRPr lang="en-US"/>
          </a:p>
        </p:txBody>
      </p:sp>
      <p:sp>
        <p:nvSpPr>
          <p:cNvPr id="73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853007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 algn="ctr">
              <a:defRPr sz="1400" i="0"/>
            </a:lvl1pPr>
          </a:lstStyle>
          <a:p>
            <a:r>
              <a:rPr lang="en-US"/>
              <a:t>(c) McGraw Hill Ryerson 2007</a:t>
            </a:r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2"/>
                </a:solidFill>
              </a:defRPr>
            </a:lvl1pPr>
          </a:lstStyle>
          <a:p>
            <a:fld id="{438A2E68-03EB-4D3B-926E-DB71EE40E4D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45061" name="Group 5"/>
          <p:cNvGrpSpPr>
            <a:grpSpLocks/>
          </p:cNvGrpSpPr>
          <p:nvPr/>
        </p:nvGrpSpPr>
        <p:grpSpPr bwMode="auto">
          <a:xfrm>
            <a:off x="0" y="0"/>
            <a:ext cx="9144000" cy="4038600"/>
            <a:chOff x="0" y="0"/>
            <a:chExt cx="5760" cy="2544"/>
          </a:xfrm>
        </p:grpSpPr>
        <p:sp>
          <p:nvSpPr>
            <p:cNvPr id="45062" name="Rectangle 6" descr="aqbg"/>
            <p:cNvSpPr>
              <a:spLocks noChangeArrowheads="1"/>
            </p:cNvSpPr>
            <p:nvPr/>
          </p:nvSpPr>
          <p:spPr bwMode="auto">
            <a:xfrm>
              <a:off x="0" y="0"/>
              <a:ext cx="5760" cy="2208"/>
            </a:xfrm>
            <a:prstGeom prst="rect">
              <a:avLst/>
            </a:prstGeom>
            <a:blipFill dpi="0" rotWithShape="1">
              <a:blip r:embed="rId2"/>
              <a:srcRect/>
              <a:tile tx="0" ty="0" sx="100000" sy="100000" flip="none" algn="tl"/>
            </a:blip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5063" name="Group 7"/>
            <p:cNvGrpSpPr>
              <a:grpSpLocks/>
            </p:cNvGrpSpPr>
            <p:nvPr userDrawn="1"/>
          </p:nvGrpSpPr>
          <p:grpSpPr bwMode="auto">
            <a:xfrm>
              <a:off x="0" y="2208"/>
              <a:ext cx="5756" cy="240"/>
              <a:chOff x="0" y="768"/>
              <a:chExt cx="5760" cy="197"/>
            </a:xfrm>
          </p:grpSpPr>
          <p:sp>
            <p:nvSpPr>
              <p:cNvPr id="45064" name="Rectangle 8"/>
              <p:cNvSpPr>
                <a:spLocks noChangeArrowheads="1"/>
              </p:cNvSpPr>
              <p:nvPr/>
            </p:nvSpPr>
            <p:spPr bwMode="auto">
              <a:xfrm flipV="1">
                <a:off x="0" y="780"/>
                <a:ext cx="5760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5" name="Rectangle 9"/>
              <p:cNvSpPr>
                <a:spLocks noChangeArrowheads="1"/>
              </p:cNvSpPr>
              <p:nvPr/>
            </p:nvSpPr>
            <p:spPr bwMode="auto">
              <a:xfrm>
                <a:off x="0" y="828"/>
                <a:ext cx="5760" cy="116"/>
              </a:xfrm>
              <a:prstGeom prst="rect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tint val="4274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6" name="Rectangle 10"/>
              <p:cNvSpPr>
                <a:spLocks noChangeArrowheads="1"/>
              </p:cNvSpPr>
              <p:nvPr/>
            </p:nvSpPr>
            <p:spPr bwMode="auto">
              <a:xfrm>
                <a:off x="0" y="768"/>
                <a:ext cx="5760" cy="12"/>
              </a:xfrm>
              <a:prstGeom prst="rect">
                <a:avLst/>
              </a:prstGeom>
              <a:gradFill rotWithShape="0">
                <a:gsLst>
                  <a:gs pos="0">
                    <a:schemeClr val="tx2"/>
                  </a:gs>
                  <a:gs pos="100000">
                    <a:schemeClr val="tx2">
                      <a:gamma/>
                      <a:tint val="51765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5067" name="Rectangle 11"/>
              <p:cNvSpPr>
                <a:spLocks noChangeArrowheads="1"/>
              </p:cNvSpPr>
              <p:nvPr/>
            </p:nvSpPr>
            <p:spPr bwMode="auto">
              <a:xfrm flipV="1">
                <a:off x="0" y="942"/>
                <a:ext cx="5760" cy="23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tint val="42745"/>
                      <a:invGamma/>
                    </a:schemeClr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rot="10800000" wrap="none" anchor="ctr"/>
              <a:lstStyle/>
              <a:p>
                <a:pPr algn="ctr"/>
                <a:endParaRPr lang="en-CA">
                  <a:latin typeface="Times" pitchFamily="1" charset="0"/>
                </a:endParaRPr>
              </a:p>
            </p:txBody>
          </p:sp>
          <p:sp>
            <p:nvSpPr>
              <p:cNvPr id="45068" name="Rectangle 12"/>
              <p:cNvSpPr>
                <a:spLocks noChangeArrowheads="1"/>
              </p:cNvSpPr>
              <p:nvPr/>
            </p:nvSpPr>
            <p:spPr bwMode="auto">
              <a:xfrm>
                <a:off x="0" y="824"/>
                <a:ext cx="5760" cy="23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accent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5069" name="Rectangle 13"/>
            <p:cNvSpPr>
              <a:spLocks noChangeArrowheads="1"/>
            </p:cNvSpPr>
            <p:nvPr/>
          </p:nvSpPr>
          <p:spPr bwMode="auto">
            <a:xfrm>
              <a:off x="2" y="2448"/>
              <a:ext cx="5758" cy="96"/>
            </a:xfrm>
            <a:prstGeom prst="rect">
              <a:avLst/>
            </a:prstGeom>
            <a:gradFill rotWithShape="1">
              <a:gsLst>
                <a:gs pos="0">
                  <a:srgbClr val="777777"/>
                </a:gs>
                <a:gs pos="100000">
                  <a:srgbClr val="777777">
                    <a:gamma/>
                    <a:tint val="0"/>
                    <a:invGamma/>
                  </a:srgbClr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70" name="Rectangle 14"/>
          <p:cNvSpPr>
            <a:spLocks noChangeArrowheads="1"/>
          </p:cNvSpPr>
          <p:nvPr/>
        </p:nvSpPr>
        <p:spPr bwMode="auto">
          <a:xfrm>
            <a:off x="0" y="3470275"/>
            <a:ext cx="9139238" cy="74613"/>
          </a:xfrm>
          <a:prstGeom prst="rect">
            <a:avLst/>
          </a:prstGeom>
          <a:solidFill>
            <a:srgbClr val="777777">
              <a:alpha val="31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071" name="Rectangle 15"/>
          <p:cNvSpPr>
            <a:spLocks noGrp="1" noChangeArrowheads="1"/>
          </p:cNvSpPr>
          <p:nvPr>
            <p:ph type="ctrTitle"/>
          </p:nvPr>
        </p:nvSpPr>
        <p:spPr>
          <a:xfrm>
            <a:off x="685800" y="17526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5072" name="Rectangle 16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14800"/>
            <a:ext cx="6400800" cy="1752600"/>
          </a:xfrm>
        </p:spPr>
        <p:txBody>
          <a:bodyPr/>
          <a:lstStyle>
            <a:lvl1pPr marL="0" indent="0" algn="ctr">
              <a:buFont typeface="Times" pitchFamily="1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(c) McGraw Hill Ryerson 2007</a:t>
            </a:r>
            <a:endParaRPr lang="en-US" sz="1400" i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76200"/>
            <a:ext cx="2228850" cy="6477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76200"/>
            <a:ext cx="6534150" cy="6477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(c) McGraw Hill Ryerson 2007</a:t>
            </a:r>
            <a:endParaRPr lang="en-US" sz="1400" i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(c) McGraw Hill Ryerson 2007</a:t>
            </a:r>
            <a:endParaRPr lang="en-US" sz="1400" i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(c) McGraw Hill Ryerson 2007</a:t>
            </a:r>
            <a:endParaRPr lang="en-US" sz="1400" i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371600"/>
            <a:ext cx="4229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371600"/>
            <a:ext cx="4229100" cy="5181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(c) McGraw Hill Ryerson 2007</a:t>
            </a:r>
            <a:endParaRPr lang="en-US" sz="1400" i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(c) McGraw Hill Ryerson 2007</a:t>
            </a:r>
            <a:endParaRPr lang="en-US" sz="1400" i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(c) McGraw Hill Ryerson 2007</a:t>
            </a:r>
            <a:endParaRPr lang="en-US" sz="1400" i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(c) McGraw Hill Ryerson 2007</a:t>
            </a:r>
            <a:endParaRPr lang="en-US" sz="1400" i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(c) McGraw Hill Ryerson 2007</a:t>
            </a:r>
            <a:endParaRPr lang="en-US" sz="1400" i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(c) McGraw Hill Ryerson 2007</a:t>
            </a:r>
            <a:endParaRPr lang="en-US" sz="1400" i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54" name="Picture 22" descr="top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1292225"/>
          </a:xfrm>
          <a:prstGeom prst="rect">
            <a:avLst/>
          </a:prstGeom>
          <a:noFill/>
        </p:spPr>
      </p:pic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0" y="1905000"/>
            <a:ext cx="304800" cy="4953000"/>
          </a:xfrm>
          <a:prstGeom prst="rtTriangle">
            <a:avLst/>
          </a:prstGeom>
          <a:gradFill rotWithShape="0">
            <a:gsLst>
              <a:gs pos="0">
                <a:srgbClr val="339966">
                  <a:gamma/>
                  <a:tint val="0"/>
                  <a:invGamma/>
                </a:srgbClr>
              </a:gs>
              <a:gs pos="50000">
                <a:srgbClr val="339966">
                  <a:alpha val="5000"/>
                </a:srgbClr>
              </a:gs>
              <a:gs pos="100000">
                <a:srgbClr val="339966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CA">
              <a:latin typeface="Times" pitchFamily="1" charset="0"/>
            </a:endParaRPr>
          </a:p>
        </p:txBody>
      </p:sp>
      <p:sp>
        <p:nvSpPr>
          <p:cNvPr id="44035" name="AutoShape 3"/>
          <p:cNvSpPr>
            <a:spLocks noChangeArrowheads="1"/>
          </p:cNvSpPr>
          <p:nvPr/>
        </p:nvSpPr>
        <p:spPr bwMode="auto">
          <a:xfrm flipH="1">
            <a:off x="8839200" y="1905000"/>
            <a:ext cx="304800" cy="4953000"/>
          </a:xfrm>
          <a:prstGeom prst="rtTriangle">
            <a:avLst/>
          </a:prstGeom>
          <a:gradFill rotWithShape="0">
            <a:gsLst>
              <a:gs pos="0">
                <a:srgbClr val="008000">
                  <a:alpha val="5000"/>
                </a:srgbClr>
              </a:gs>
              <a:gs pos="100000">
                <a:srgbClr val="008000">
                  <a:gamma/>
                  <a:tint val="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CA">
              <a:latin typeface="Times" pitchFamily="1" charset="0"/>
            </a:endParaRPr>
          </a:p>
        </p:txBody>
      </p:sp>
      <p:sp>
        <p:nvSpPr>
          <p:cNvPr id="44049" name="Rectangle 17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76200"/>
            <a:ext cx="8915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4050" name="Rectangle 18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371600"/>
            <a:ext cx="8610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44053" name="Picture 21" descr="Picture 6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654925" y="0"/>
            <a:ext cx="1200150" cy="1524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44055" name="Rectangle 23"/>
          <p:cNvSpPr>
            <a:spLocks noChangeArrowheads="1"/>
          </p:cNvSpPr>
          <p:nvPr userDrawn="1"/>
        </p:nvSpPr>
        <p:spPr bwMode="auto">
          <a:xfrm>
            <a:off x="6862763" y="6254750"/>
            <a:ext cx="18240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endParaRPr lang="en-GB"/>
          </a:p>
        </p:txBody>
      </p:sp>
      <p:sp>
        <p:nvSpPr>
          <p:cNvPr id="44057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0" y="6553200"/>
            <a:ext cx="3733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i="1"/>
            </a:lvl1pPr>
          </a:lstStyle>
          <a:p>
            <a:r>
              <a:rPr lang="en-US"/>
              <a:t>(c) McGraw Hill Ryerson 2007</a:t>
            </a:r>
            <a:endParaRPr lang="en-US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rgbClr val="CEF7E5"/>
          </a:solidFill>
          <a:latin typeface="Lucida Grande" pitchFamily="1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Times" pitchFamily="1" charset="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itchFamily="1" charset="2"/>
        <a:buChar char="w"/>
        <a:defRPr sz="2000" b="1">
          <a:solidFill>
            <a:schemeClr val="tx1"/>
          </a:solidFill>
          <a:latin typeface="+mn-lt"/>
        </a:defRPr>
      </a:lvl2pPr>
      <a:lvl3pPr marL="108585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1" charset="2"/>
        <a:buChar char="§"/>
        <a:defRPr sz="2000" b="1">
          <a:solidFill>
            <a:schemeClr val="tx1"/>
          </a:solidFill>
          <a:latin typeface="+mn-lt"/>
        </a:defRPr>
      </a:lvl3pPr>
      <a:lvl4pPr marL="142875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Times" pitchFamily="1" charset="0"/>
        <a:buChar char="•"/>
        <a:defRPr sz="2000" b="1">
          <a:solidFill>
            <a:schemeClr val="tx1"/>
          </a:solidFill>
          <a:latin typeface="+mn-lt"/>
        </a:defRPr>
      </a:lvl4pPr>
      <a:lvl5pPr marL="17716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Char char="§"/>
        <a:defRPr sz="2000" b="1">
          <a:solidFill>
            <a:schemeClr val="tx1"/>
          </a:solidFill>
          <a:latin typeface="+mn-lt"/>
        </a:defRPr>
      </a:lvl5pPr>
      <a:lvl6pPr marL="22288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Char char="§"/>
        <a:defRPr sz="2000" b="1">
          <a:solidFill>
            <a:schemeClr val="tx1"/>
          </a:solidFill>
          <a:latin typeface="+mn-lt"/>
        </a:defRPr>
      </a:lvl6pPr>
      <a:lvl7pPr marL="26860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Char char="§"/>
        <a:defRPr sz="2000" b="1">
          <a:solidFill>
            <a:schemeClr val="tx1"/>
          </a:solidFill>
          <a:latin typeface="+mn-lt"/>
        </a:defRPr>
      </a:lvl7pPr>
      <a:lvl8pPr marL="31432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Char char="§"/>
        <a:defRPr sz="2000" b="1">
          <a:solidFill>
            <a:schemeClr val="tx1"/>
          </a:solidFill>
          <a:latin typeface="+mn-lt"/>
        </a:defRPr>
      </a:lvl8pPr>
      <a:lvl9pPr marL="360045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Font typeface="Wingdings" pitchFamily="1" charset="2"/>
        <a:buChar char="§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png"/><Relationship Id="rId4" Type="http://schemas.openxmlformats.org/officeDocument/2006/relationships/image" Target="../media/image2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3733800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B0F0"/>
                </a:solidFill>
              </a:rPr>
              <a:t>Science 10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Unit 4: Ecosystems</a:t>
            </a:r>
          </a:p>
          <a:p>
            <a:pPr eaLnBrk="1" hangingPunct="1">
              <a:defRPr/>
            </a:pPr>
            <a:r>
              <a:rPr lang="en-US" dirty="0" smtClean="0"/>
              <a:t>Lesson 1: Biomes</a:t>
            </a:r>
          </a:p>
        </p:txBody>
      </p:sp>
    </p:spTree>
    <p:extLst>
      <p:ext uri="{BB962C8B-B14F-4D97-AF65-F5344CB8AC3E}">
        <p14:creationId xmlns:p14="http://schemas.microsoft.com/office/powerpoint/2010/main" val="32809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716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6</a:t>
            </a:r>
          </a:p>
        </p:txBody>
      </p:sp>
      <p:pic>
        <p:nvPicPr>
          <p:cNvPr id="11270" name="Picture 6" descr="https://encrypted-tbn3.gstatic.com/images?q=tbn:ANd9GcR9NcWjXoyF7M-RJLadXtHgZGa45w4YJQQg_DQKHYKC0v0URHnag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800" y="228600"/>
            <a:ext cx="8053388" cy="6449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627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(c) McGraw Hill Ryerson 2007</a:t>
            </a:r>
            <a:endParaRPr lang="en-US" sz="1400" i="0"/>
          </a:p>
        </p:txBody>
      </p:sp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r>
              <a:rPr lang="en-GB" dirty="0"/>
              <a:t>Factors That Influence the Characteristics and Distribution of Biomes</a:t>
            </a:r>
            <a:endParaRPr lang="en-US" dirty="0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28600" y="1371600"/>
            <a:ext cx="8534400" cy="4724400"/>
          </a:xfrm>
        </p:spPr>
        <p:txBody>
          <a:bodyPr/>
          <a:lstStyle/>
          <a:p>
            <a:r>
              <a:rPr lang="en-US" altLang="en-US" dirty="0"/>
              <a:t>Biome: large region that has </a:t>
            </a:r>
            <a:r>
              <a:rPr lang="en-US" altLang="en-US" dirty="0">
                <a:solidFill>
                  <a:srgbClr val="00B0F0"/>
                </a:solidFill>
              </a:rPr>
              <a:t>similar biotic and abiotic factors</a:t>
            </a:r>
          </a:p>
          <a:p>
            <a:r>
              <a:rPr lang="en-US" dirty="0" smtClean="0"/>
              <a:t>Certain </a:t>
            </a:r>
            <a:r>
              <a:rPr lang="en-US" dirty="0"/>
              <a:t>characteristics help to identify biomes.</a:t>
            </a:r>
          </a:p>
          <a:p>
            <a:pPr lvl="1"/>
            <a:r>
              <a:rPr lang="en-US" dirty="0">
                <a:solidFill>
                  <a:srgbClr val="00B0F0"/>
                </a:solidFill>
              </a:rPr>
              <a:t>Temperature</a:t>
            </a:r>
            <a:r>
              <a:rPr lang="en-US" dirty="0"/>
              <a:t> and </a:t>
            </a:r>
            <a:r>
              <a:rPr lang="en-US" dirty="0">
                <a:solidFill>
                  <a:srgbClr val="00B0F0"/>
                </a:solidFill>
              </a:rPr>
              <a:t>precipitation</a:t>
            </a:r>
            <a:r>
              <a:rPr lang="en-US" dirty="0"/>
              <a:t> are two of the </a:t>
            </a:r>
          </a:p>
          <a:p>
            <a:pPr lvl="1">
              <a:buFont typeface="Wingdings" pitchFamily="1" charset="2"/>
              <a:buNone/>
            </a:pPr>
            <a:r>
              <a:rPr lang="en-US" dirty="0"/>
              <a:t>	most important </a:t>
            </a:r>
            <a:r>
              <a:rPr lang="en-US" dirty="0" err="1"/>
              <a:t>abiotic</a:t>
            </a:r>
            <a:r>
              <a:rPr lang="en-US" dirty="0"/>
              <a:t> factors.</a:t>
            </a:r>
          </a:p>
          <a:p>
            <a:pPr lvl="1"/>
            <a:r>
              <a:rPr lang="en-US" dirty="0"/>
              <a:t>Other factors include </a:t>
            </a:r>
            <a:r>
              <a:rPr lang="en-US" dirty="0">
                <a:solidFill>
                  <a:srgbClr val="00B0F0"/>
                </a:solidFill>
              </a:rPr>
              <a:t>latitude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elevation</a:t>
            </a:r>
            <a:r>
              <a:rPr lang="en-US" dirty="0"/>
              <a:t>, and </a:t>
            </a:r>
          </a:p>
          <a:p>
            <a:pPr lvl="1">
              <a:buFont typeface="Wingdings" pitchFamily="1" charset="2"/>
              <a:buNone/>
            </a:pPr>
            <a:r>
              <a:rPr lang="en-US" dirty="0"/>
              <a:t>	</a:t>
            </a:r>
            <a:r>
              <a:rPr lang="en-US" dirty="0">
                <a:solidFill>
                  <a:srgbClr val="00B0F0"/>
                </a:solidFill>
              </a:rPr>
              <a:t>ocean currents</a:t>
            </a:r>
            <a:r>
              <a:rPr lang="en-US" dirty="0"/>
              <a:t>.</a:t>
            </a:r>
          </a:p>
        </p:txBody>
      </p:sp>
      <p:pic>
        <p:nvPicPr>
          <p:cNvPr id="50203" name="Picture 27" descr="ppt1_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754" y="3664584"/>
            <a:ext cx="7964091" cy="3054510"/>
          </a:xfrm>
          <a:prstGeom prst="rect">
            <a:avLst/>
          </a:prstGeom>
          <a:noFill/>
        </p:spPr>
      </p:pic>
      <p:sp>
        <p:nvSpPr>
          <p:cNvPr id="50186" name="Text Box 10"/>
          <p:cNvSpPr txBox="1">
            <a:spLocks noChangeArrowheads="1"/>
          </p:cNvSpPr>
          <p:nvPr/>
        </p:nvSpPr>
        <p:spPr bwMode="auto">
          <a:xfrm>
            <a:off x="5410200" y="6477000"/>
            <a:ext cx="1728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D5613"/>
                </a:solidFill>
              </a:rPr>
              <a:t> See pages 10 - 13</a:t>
            </a:r>
            <a:endParaRPr lang="en-US"/>
          </a:p>
        </p:txBody>
      </p:sp>
      <p:pic>
        <p:nvPicPr>
          <p:cNvPr id="50204" name="Picture 28" descr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37062" y="2229008"/>
            <a:ext cx="3386340" cy="2413952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50205" name="Picture 29" descr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-1447800" y="6108700"/>
            <a:ext cx="2895600" cy="939800"/>
          </a:xfrm>
          <a:prstGeom prst="rect">
            <a:avLst/>
          </a:prstGeom>
          <a:noFill/>
        </p:spPr>
      </p:pic>
      <p:sp>
        <p:nvSpPr>
          <p:cNvPr id="50206" name="Rectangle 30"/>
          <p:cNvSpPr>
            <a:spLocks noChangeArrowheads="1"/>
          </p:cNvSpPr>
          <p:nvPr/>
        </p:nvSpPr>
        <p:spPr bwMode="auto">
          <a:xfrm>
            <a:off x="3276600" y="6400800"/>
            <a:ext cx="22812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400" b="1">
                <a:solidFill>
                  <a:schemeClr val="hlink"/>
                </a:solidFill>
              </a:rPr>
              <a:t>Biomes of the World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01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501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01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01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501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501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50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50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990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World Biomes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3316" name="Picture 5" descr="bi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9788"/>
            <a:ext cx="9144000" cy="601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6" descr="bi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" t="59509" r="73334" b="1241"/>
          <a:stretch>
            <a:fillRect/>
          </a:stretch>
        </p:blipFill>
        <p:spPr bwMode="auto">
          <a:xfrm>
            <a:off x="4646613" y="1295400"/>
            <a:ext cx="4497387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553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Canadian Biomes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Use your map (now beautifully </a:t>
            </a:r>
            <a:r>
              <a:rPr lang="en-US" altLang="en-US" dirty="0" err="1" smtClean="0"/>
              <a:t>coloured</a:t>
            </a:r>
            <a:r>
              <a:rPr lang="en-US" altLang="en-US" dirty="0" smtClean="0"/>
              <a:t>) to determine which biomes are located in Canada</a:t>
            </a:r>
          </a:p>
          <a:p>
            <a:pPr eaLnBrk="1" hangingPunct="1"/>
            <a:endParaRPr lang="en-CA" altLang="en-US" dirty="0" smtClean="0"/>
          </a:p>
          <a:p>
            <a:pPr eaLnBrk="1" hangingPunct="1"/>
            <a:r>
              <a:rPr lang="en-CA" altLang="en-US" dirty="0" smtClean="0"/>
              <a:t>Use the chart and the textbook (</a:t>
            </a:r>
            <a:r>
              <a:rPr lang="en-CA" altLang="en-US" dirty="0" err="1" smtClean="0"/>
              <a:t>Pgs</a:t>
            </a:r>
            <a:r>
              <a:rPr lang="en-CA" altLang="en-US" dirty="0" smtClean="0"/>
              <a:t> 20 - 28) to gather more data on each biome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851020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(c) McGraw Hill Ryerson 2007</a:t>
            </a:r>
            <a:endParaRPr lang="en-US" sz="1400" i="0"/>
          </a:p>
        </p:txBody>
      </p:sp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r>
              <a:rPr lang="en-GB"/>
              <a:t>Factors That Influence the Characteristics and Distribution of Biomes (continued)</a:t>
            </a:r>
            <a:endParaRPr lang="en-US"/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850313" cy="480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Latitude is an </a:t>
            </a:r>
            <a:r>
              <a:rPr lang="en-US" dirty="0" err="1"/>
              <a:t>abiotic</a:t>
            </a:r>
            <a:r>
              <a:rPr lang="en-US" dirty="0"/>
              <a:t> factor that influences biomes.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Latitude is the </a:t>
            </a:r>
            <a:r>
              <a:rPr lang="en-US" sz="2400" dirty="0">
                <a:solidFill>
                  <a:srgbClr val="00B0F0"/>
                </a:solidFill>
              </a:rPr>
              <a:t>distance north and south from the equator</a:t>
            </a:r>
            <a:r>
              <a:rPr lang="en-US" sz="2400" dirty="0"/>
              <a:t>.</a:t>
            </a:r>
          </a:p>
          <a:p>
            <a:pPr lvl="1">
              <a:lnSpc>
                <a:spcPct val="90000"/>
              </a:lnSpc>
            </a:pPr>
            <a:r>
              <a:rPr lang="en-US" sz="2400" dirty="0"/>
              <a:t>Latitude influences both temperature </a:t>
            </a:r>
            <a:br>
              <a:rPr lang="en-US" sz="2400" dirty="0"/>
            </a:br>
            <a:r>
              <a:rPr lang="en-US" sz="2400" dirty="0"/>
              <a:t>and precipitation.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The tropical zone has very </a:t>
            </a:r>
            <a:r>
              <a:rPr lang="en-US" sz="2400" dirty="0">
                <a:solidFill>
                  <a:srgbClr val="00B0F0"/>
                </a:solidFill>
              </a:rPr>
              <a:t>warm</a:t>
            </a:r>
            <a:r>
              <a:rPr lang="en-US" sz="2400" dirty="0"/>
              <a:t> </a:t>
            </a:r>
            <a:r>
              <a:rPr lang="en-US" sz="2400" dirty="0" smtClean="0"/>
              <a:t>temperatures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00B0F0"/>
                </a:solidFill>
              </a:rPr>
              <a:t>high</a:t>
            </a:r>
            <a:r>
              <a:rPr lang="en-US" sz="2400" dirty="0"/>
              <a:t> </a:t>
            </a:r>
            <a:br>
              <a:rPr lang="en-US" sz="2400" dirty="0"/>
            </a:br>
            <a:r>
              <a:rPr lang="en-US" sz="2400" dirty="0"/>
              <a:t>precipitation.</a:t>
            </a:r>
          </a:p>
          <a:p>
            <a:pPr lvl="2">
              <a:lnSpc>
                <a:spcPct val="90000"/>
              </a:lnSpc>
            </a:pPr>
            <a:r>
              <a:rPr lang="en-US" sz="2400" dirty="0"/>
              <a:t>The tropical zone receives </a:t>
            </a:r>
            <a:r>
              <a:rPr lang="en-US" sz="2400" dirty="0" smtClean="0"/>
              <a:t>more </a:t>
            </a:r>
            <a:r>
              <a:rPr lang="en-US" sz="2400" dirty="0" smtClean="0">
                <a:solidFill>
                  <a:srgbClr val="00B0F0"/>
                </a:solidFill>
              </a:rPr>
              <a:t>direct </a:t>
            </a:r>
            <a:r>
              <a:rPr lang="en-US" sz="2400" dirty="0">
                <a:solidFill>
                  <a:srgbClr val="00B0F0"/>
                </a:solidFill>
              </a:rPr>
              <a:t>sunlight</a:t>
            </a:r>
            <a:r>
              <a:rPr lang="en-US" sz="2400" dirty="0"/>
              <a:t> than do </a:t>
            </a:r>
            <a:r>
              <a:rPr lang="en-US" sz="2400" dirty="0" smtClean="0"/>
              <a:t>temperate zones</a:t>
            </a:r>
            <a:r>
              <a:rPr lang="en-US" sz="2400" dirty="0"/>
              <a:t>.</a:t>
            </a:r>
          </a:p>
          <a:p>
            <a:pPr lvl="3">
              <a:lnSpc>
                <a:spcPct val="90000"/>
              </a:lnSpc>
              <a:buFont typeface="Times" pitchFamily="1" charset="0"/>
              <a:buNone/>
            </a:pPr>
            <a:endParaRPr lang="en-US" sz="1400" dirty="0" smtClean="0"/>
          </a:p>
          <a:p>
            <a:pPr lvl="3">
              <a:lnSpc>
                <a:spcPct val="90000"/>
              </a:lnSpc>
              <a:buFont typeface="Times" pitchFamily="1" charset="0"/>
              <a:buNone/>
            </a:pPr>
            <a:endParaRPr lang="en-US" sz="1400" dirty="0"/>
          </a:p>
          <a:p>
            <a:pPr lvl="3">
              <a:lnSpc>
                <a:spcPct val="90000"/>
              </a:lnSpc>
              <a:buFont typeface="Times" pitchFamily="1" charset="0"/>
              <a:buNone/>
            </a:pPr>
            <a:endParaRPr lang="en-US" sz="1400" dirty="0"/>
          </a:p>
          <a:p>
            <a:pPr lvl="3">
              <a:lnSpc>
                <a:spcPct val="90000"/>
              </a:lnSpc>
              <a:buFont typeface="Times" pitchFamily="1" charset="0"/>
              <a:buNone/>
            </a:pPr>
            <a:endParaRPr lang="en-US" sz="1400" dirty="0"/>
          </a:p>
        </p:txBody>
      </p:sp>
      <p:sp>
        <p:nvSpPr>
          <p:cNvPr id="52228" name="Text Box 4"/>
          <p:cNvSpPr txBox="1">
            <a:spLocks noChangeArrowheads="1"/>
          </p:cNvSpPr>
          <p:nvPr/>
        </p:nvSpPr>
        <p:spPr bwMode="auto">
          <a:xfrm>
            <a:off x="7262813" y="6172200"/>
            <a:ext cx="1728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D5613"/>
                </a:solidFill>
              </a:rPr>
              <a:t> See pages 14 - 15</a:t>
            </a:r>
            <a:endParaRPr lang="en-US"/>
          </a:p>
        </p:txBody>
      </p:sp>
      <p:pic>
        <p:nvPicPr>
          <p:cNvPr id="52231" name="Picture 7" descr="latitud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47912" y="4572000"/>
            <a:ext cx="4179888" cy="2359025"/>
          </a:xfrm>
          <a:prstGeom prst="rect">
            <a:avLst/>
          </a:prstGeom>
          <a:noFill/>
        </p:spPr>
      </p:pic>
      <p:sp>
        <p:nvSpPr>
          <p:cNvPr id="52232" name="Rectangle 8"/>
          <p:cNvSpPr>
            <a:spLocks noChangeArrowheads="1"/>
          </p:cNvSpPr>
          <p:nvPr/>
        </p:nvSpPr>
        <p:spPr bwMode="auto">
          <a:xfrm>
            <a:off x="6553200" y="5334000"/>
            <a:ext cx="2286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1600" b="1" dirty="0">
                <a:solidFill>
                  <a:schemeClr val="hlink"/>
                </a:solidFill>
              </a:rPr>
              <a:t>Zones of the World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(c) McGraw Hill Ryerson 2007</a:t>
            </a:r>
            <a:endParaRPr lang="en-US" sz="1400" i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1323975"/>
            <a:ext cx="8743950" cy="421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071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(c) McGraw Hill Ryerson 2007</a:t>
            </a:r>
            <a:endParaRPr lang="en-US" sz="1400" i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-152400" y="1346200"/>
            <a:ext cx="8850313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Times" pitchFamily="1" charset="0"/>
              <a:buChar char="•"/>
              <a:defRPr sz="2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Wingdings" pitchFamily="1" charset="2"/>
              <a:buChar char="w"/>
              <a:defRPr sz="2000" b="1">
                <a:solidFill>
                  <a:schemeClr val="tx1"/>
                </a:solidFill>
                <a:latin typeface="+mn-lt"/>
              </a:defRPr>
            </a:lvl2pPr>
            <a:lvl3pPr marL="1085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1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3pPr>
            <a:lvl4pPr marL="14287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Times" pitchFamily="1" charset="0"/>
              <a:buChar char="•"/>
              <a:defRPr sz="2000" b="1">
                <a:solidFill>
                  <a:schemeClr val="tx1"/>
                </a:solidFill>
                <a:latin typeface="+mn-lt"/>
              </a:defRPr>
            </a:lvl4pPr>
            <a:lvl5pPr marL="17716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1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5pPr>
            <a:lvl6pPr marL="22288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1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6pPr>
            <a:lvl7pPr marL="26860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1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7pPr>
            <a:lvl8pPr marL="31432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1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8pPr>
            <a:lvl9pPr marL="360045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1" charset="2"/>
              <a:buChar char="§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lvl="3" eaLnBrk="1" hangingPunct="1">
              <a:lnSpc>
                <a:spcPct val="90000"/>
              </a:lnSpc>
              <a:buFont typeface="Times" pitchFamily="1" charset="0"/>
              <a:buNone/>
            </a:pPr>
            <a:endParaRPr lang="en-US" sz="1400" kern="0" dirty="0" smtClean="0"/>
          </a:p>
          <a:p>
            <a:pPr eaLnBrk="1" hangingPunct="1">
              <a:lnSpc>
                <a:spcPct val="90000"/>
              </a:lnSpc>
            </a:pPr>
            <a:endParaRPr lang="en-US" sz="2000" kern="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kern="0" dirty="0" smtClean="0">
                <a:solidFill>
                  <a:srgbClr val="00B0F0"/>
                </a:solidFill>
              </a:rPr>
              <a:t>Elevation</a:t>
            </a:r>
            <a:r>
              <a:rPr lang="en-US" sz="2800" kern="0" dirty="0" smtClean="0"/>
              <a:t> also influences biomes.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800" kern="0" dirty="0" smtClean="0"/>
              <a:t>The atmosphere is thinner at higher elevations, and therefore </a:t>
            </a:r>
            <a:r>
              <a:rPr lang="en-US" sz="2800" kern="0" dirty="0" smtClean="0">
                <a:solidFill>
                  <a:srgbClr val="00B0F0"/>
                </a:solidFill>
              </a:rPr>
              <a:t>less heat is retained</a:t>
            </a:r>
            <a:r>
              <a:rPr lang="en-US" sz="1800" kern="0" dirty="0" smtClean="0">
                <a:solidFill>
                  <a:srgbClr val="00B0F0"/>
                </a:solidFill>
              </a:rPr>
              <a:t>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4425" y="3321050"/>
            <a:ext cx="4829175" cy="3257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390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Ocean currents carry </a:t>
            </a:r>
            <a:r>
              <a:rPr lang="en-US" dirty="0">
                <a:solidFill>
                  <a:srgbClr val="00B0F0"/>
                </a:solidFill>
              </a:rPr>
              <a:t>warmth </a:t>
            </a:r>
            <a:r>
              <a:rPr lang="en-US" dirty="0"/>
              <a:t>and </a:t>
            </a:r>
            <a:r>
              <a:rPr lang="en-US" dirty="0">
                <a:solidFill>
                  <a:srgbClr val="00B0F0"/>
                </a:solidFill>
              </a:rPr>
              <a:t>moisture</a:t>
            </a:r>
            <a:r>
              <a:rPr lang="en-US" dirty="0"/>
              <a:t> to coastal areas.</a:t>
            </a:r>
          </a:p>
          <a:p>
            <a:pPr lvl="1"/>
            <a:r>
              <a:rPr lang="en-US" dirty="0"/>
              <a:t>Where warm currents meet land, </a:t>
            </a:r>
            <a:r>
              <a:rPr lang="en-US" dirty="0" smtClean="0"/>
              <a:t>temperate biomes are </a:t>
            </a:r>
            <a:r>
              <a:rPr lang="en-US" dirty="0"/>
              <a:t>found.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(c) McGraw Hill Ryerson 2007</a:t>
            </a:r>
            <a:endParaRPr lang="en-US" sz="1400" i="0"/>
          </a:p>
        </p:txBody>
      </p:sp>
      <p:pic>
        <p:nvPicPr>
          <p:cNvPr id="5" name="Picture 5" descr="world_curr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819400"/>
            <a:ext cx="91440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63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(c) McGraw Hill Ryerson 2007</a:t>
            </a:r>
            <a:endParaRPr lang="en-US" sz="1400" i="0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r>
              <a:rPr lang="en-GB" dirty="0" err="1"/>
              <a:t>Climatographs</a:t>
            </a:r>
            <a:endParaRPr lang="en-US" dirty="0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441450"/>
            <a:ext cx="8831263" cy="4654550"/>
          </a:xfrm>
        </p:spPr>
        <p:txBody>
          <a:bodyPr/>
          <a:lstStyle/>
          <a:p>
            <a:r>
              <a:rPr lang="en-US" sz="2800" dirty="0" smtClean="0"/>
              <a:t>Climate </a:t>
            </a:r>
            <a:r>
              <a:rPr lang="en-US" sz="2800" dirty="0"/>
              <a:t>refers to the average pattern of weather conditions of a large region over a period of 30 years or more.</a:t>
            </a:r>
          </a:p>
          <a:p>
            <a:pPr lvl="1"/>
            <a:r>
              <a:rPr lang="en-US" sz="2800" dirty="0"/>
              <a:t>A </a:t>
            </a:r>
            <a:r>
              <a:rPr lang="en-US" sz="2800" dirty="0" err="1">
                <a:solidFill>
                  <a:srgbClr val="00B0F0"/>
                </a:solidFill>
              </a:rPr>
              <a:t>climatograph</a:t>
            </a:r>
            <a:r>
              <a:rPr lang="en-US" sz="2800" dirty="0"/>
              <a:t> shows the average </a:t>
            </a:r>
            <a:r>
              <a:rPr lang="en-US" sz="2800" dirty="0">
                <a:solidFill>
                  <a:srgbClr val="00B0F0"/>
                </a:solidFill>
              </a:rPr>
              <a:t>temperature</a:t>
            </a:r>
            <a:r>
              <a:rPr lang="en-US" sz="2800" dirty="0"/>
              <a:t> and </a:t>
            </a:r>
            <a:r>
              <a:rPr lang="en-US" sz="2800" dirty="0">
                <a:solidFill>
                  <a:srgbClr val="00B0F0"/>
                </a:solidFill>
              </a:rPr>
              <a:t>precipitation</a:t>
            </a:r>
            <a:r>
              <a:rPr lang="en-US" sz="2800" dirty="0"/>
              <a:t> for a location over a period of 30 years or more.</a:t>
            </a:r>
          </a:p>
          <a:p>
            <a:r>
              <a:rPr lang="en-US" sz="2800" dirty="0"/>
              <a:t>Biomes are often defined using information in </a:t>
            </a:r>
            <a:r>
              <a:rPr lang="en-US" sz="2800" dirty="0" err="1"/>
              <a:t>climatographs</a:t>
            </a:r>
            <a:r>
              <a:rPr lang="en-US" sz="2800" dirty="0"/>
              <a:t>.</a:t>
            </a:r>
          </a:p>
          <a:p>
            <a:pPr lvl="1"/>
            <a:r>
              <a:rPr lang="en-US" sz="2800" dirty="0" smtClean="0"/>
              <a:t>Temperature = </a:t>
            </a:r>
            <a:r>
              <a:rPr lang="en-US" sz="2800" dirty="0" smtClean="0">
                <a:solidFill>
                  <a:srgbClr val="00B0F0"/>
                </a:solidFill>
              </a:rPr>
              <a:t>red</a:t>
            </a:r>
            <a:r>
              <a:rPr lang="en-US" sz="2800" dirty="0" smtClean="0"/>
              <a:t> lines</a:t>
            </a:r>
          </a:p>
          <a:p>
            <a:pPr lvl="1"/>
            <a:r>
              <a:rPr lang="en-US" sz="2800" dirty="0" smtClean="0"/>
              <a:t>Precipitation = </a:t>
            </a:r>
            <a:r>
              <a:rPr lang="en-US" sz="2800" dirty="0" smtClean="0">
                <a:solidFill>
                  <a:srgbClr val="00B0F0"/>
                </a:solidFill>
              </a:rPr>
              <a:t>blue</a:t>
            </a:r>
            <a:r>
              <a:rPr lang="en-US" sz="2800" dirty="0" smtClean="0"/>
              <a:t> lines</a:t>
            </a:r>
            <a:endParaRPr lang="en-US" sz="2800" dirty="0"/>
          </a:p>
          <a:p>
            <a:pPr>
              <a:buFont typeface="Times" pitchFamily="1" charset="0"/>
              <a:buNone/>
            </a:pPr>
            <a:endParaRPr lang="en-US" dirty="0"/>
          </a:p>
        </p:txBody>
      </p:sp>
      <p:sp>
        <p:nvSpPr>
          <p:cNvPr id="54276" name="Text Box 4"/>
          <p:cNvSpPr txBox="1">
            <a:spLocks noChangeArrowheads="1"/>
          </p:cNvSpPr>
          <p:nvPr/>
        </p:nvSpPr>
        <p:spPr bwMode="auto">
          <a:xfrm>
            <a:off x="7262813" y="6172200"/>
            <a:ext cx="1728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D5613"/>
                </a:solidFill>
              </a:rPr>
              <a:t> See pages 16 - 17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(c) McGraw Hill Ryerson 2007</a:t>
            </a:r>
            <a:endParaRPr lang="en-US" sz="1400" i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2" t="8475" r="33333" b="33899"/>
          <a:stretch>
            <a:fillRect/>
          </a:stretch>
        </p:blipFill>
        <p:spPr bwMode="auto">
          <a:xfrm>
            <a:off x="0" y="1627188"/>
            <a:ext cx="9144000" cy="523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67972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Objectives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30725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dirty="0" smtClean="0"/>
              <a:t>By the end of the lesson you should be able to:</a:t>
            </a:r>
          </a:p>
          <a:p>
            <a:pPr eaLnBrk="1" hangingPunct="1"/>
            <a:r>
              <a:rPr lang="en-US" altLang="en-US" dirty="0" smtClean="0"/>
              <a:t>Explain the difference between biotic and abiotic</a:t>
            </a:r>
          </a:p>
          <a:p>
            <a:pPr eaLnBrk="1" hangingPunct="1"/>
            <a:r>
              <a:rPr lang="en-US" altLang="en-US" dirty="0" smtClean="0"/>
              <a:t>Identify the biotic and abiotic features in a picture/diagram</a:t>
            </a:r>
          </a:p>
          <a:p>
            <a:pPr eaLnBrk="1" hangingPunct="1"/>
            <a:r>
              <a:rPr lang="en-US" altLang="en-US" dirty="0" smtClean="0"/>
              <a:t>State the biomes of Canada</a:t>
            </a:r>
          </a:p>
          <a:p>
            <a:pPr eaLnBrk="1" hangingPunct="1"/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7708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(c) McGraw Hill Ryerson 2007</a:t>
            </a:r>
            <a:endParaRPr lang="en-US" sz="1400" i="0"/>
          </a:p>
        </p:txBody>
      </p:sp>
      <p:grpSp>
        <p:nvGrpSpPr>
          <p:cNvPr id="5" name="Group 12"/>
          <p:cNvGrpSpPr>
            <a:grpSpLocks/>
          </p:cNvGrpSpPr>
          <p:nvPr/>
        </p:nvGrpSpPr>
        <p:grpSpPr bwMode="auto">
          <a:xfrm>
            <a:off x="495300" y="2108200"/>
            <a:ext cx="8077200" cy="4191000"/>
            <a:chOff x="768" y="2256"/>
            <a:chExt cx="3983" cy="1744"/>
          </a:xfrm>
        </p:grpSpPr>
        <p:sp>
          <p:nvSpPr>
            <p:cNvPr id="6" name="Rectangle 10"/>
            <p:cNvSpPr>
              <a:spLocks noChangeArrowheads="1"/>
            </p:cNvSpPr>
            <p:nvPr/>
          </p:nvSpPr>
          <p:spPr bwMode="auto">
            <a:xfrm>
              <a:off x="768" y="2256"/>
              <a:ext cx="3983" cy="174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9"/>
            <p:cNvGrpSpPr>
              <a:grpSpLocks/>
            </p:cNvGrpSpPr>
            <p:nvPr/>
          </p:nvGrpSpPr>
          <p:grpSpPr bwMode="auto">
            <a:xfrm>
              <a:off x="800" y="2291"/>
              <a:ext cx="3916" cy="1704"/>
              <a:chOff x="192" y="2352"/>
              <a:chExt cx="3916" cy="1704"/>
            </a:xfrm>
          </p:grpSpPr>
          <p:pic>
            <p:nvPicPr>
              <p:cNvPr id="8" name="Picture 7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192" y="2352"/>
                <a:ext cx="1832" cy="16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pic>
            <p:nvPicPr>
              <p:cNvPr id="9" name="Picture 8"/>
              <p:cNvPicPr>
                <a:picLocks noChangeAspect="1" noChangeArrowheads="1"/>
              </p:cNvPicPr>
              <p:nvPr/>
            </p:nvPicPr>
            <p:blipFill>
              <a:blip r:embed="rId3"/>
              <a:srcRect l="-272"/>
              <a:stretch>
                <a:fillRect/>
              </a:stretch>
            </p:blipFill>
            <p:spPr bwMode="auto">
              <a:xfrm>
                <a:off x="2260" y="2363"/>
                <a:ext cx="1848" cy="16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</p:grpSp>
      </p:grpSp>
    </p:spTree>
    <p:extLst>
      <p:ext uri="{BB962C8B-B14F-4D97-AF65-F5344CB8AC3E}">
        <p14:creationId xmlns:p14="http://schemas.microsoft.com/office/powerpoint/2010/main" val="2448609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Your Turn!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err="1" smtClean="0"/>
              <a:t>Pg</a:t>
            </a:r>
            <a:r>
              <a:rPr lang="en-US" altLang="en-US" dirty="0" smtClean="0"/>
              <a:t> 30/31: Analyzing </a:t>
            </a:r>
            <a:r>
              <a:rPr lang="en-US" altLang="en-US" dirty="0" err="1" smtClean="0"/>
              <a:t>Climatographs</a:t>
            </a:r>
            <a:endParaRPr lang="en-US" altLang="en-US" dirty="0" smtClean="0"/>
          </a:p>
          <a:p>
            <a:pPr eaLnBrk="1" hangingPunct="1"/>
            <a:endParaRPr lang="en-US" altLang="en-US" dirty="0" smtClean="0"/>
          </a:p>
          <a:p>
            <a:pPr eaLnBrk="1" hangingPunct="1">
              <a:buFontTx/>
              <a:buNone/>
            </a:pPr>
            <a:r>
              <a:rPr lang="en-US" altLang="en-US" i="1" dirty="0" smtClean="0"/>
              <a:t>Use the </a:t>
            </a:r>
            <a:r>
              <a:rPr lang="en-US" altLang="en-US" b="1" i="1" u="sng" dirty="0" smtClean="0"/>
              <a:t>graph paper</a:t>
            </a:r>
            <a:r>
              <a:rPr lang="en-US" altLang="en-US" i="1" dirty="0" smtClean="0"/>
              <a:t> when drawing your graphs</a:t>
            </a:r>
          </a:p>
          <a:p>
            <a:pPr eaLnBrk="1" hangingPunct="1">
              <a:buFontTx/>
              <a:buNone/>
            </a:pPr>
            <a:endParaRPr lang="en-CA" altLang="en-US" dirty="0" smtClean="0"/>
          </a:p>
          <a:p>
            <a:pPr eaLnBrk="1" hangingPunct="1">
              <a:buFontTx/>
              <a:buNone/>
            </a:pPr>
            <a:r>
              <a:rPr lang="en-CA" altLang="en-US" dirty="0" smtClean="0"/>
              <a:t>Add the </a:t>
            </a:r>
            <a:r>
              <a:rPr lang="en-CA" altLang="en-US" dirty="0" err="1" smtClean="0"/>
              <a:t>climatographs</a:t>
            </a:r>
            <a:r>
              <a:rPr lang="en-CA" altLang="en-US" dirty="0" smtClean="0"/>
              <a:t> to your Biomes Chart</a:t>
            </a: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4206804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(c) McGraw Hill Ryerson 2007</a:t>
            </a:r>
            <a:endParaRPr lang="en-US" sz="1400" i="0"/>
          </a:p>
        </p:txBody>
      </p:sp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r>
              <a:rPr lang="en-GB" dirty="0"/>
              <a:t>Adaptations and Biomes</a:t>
            </a:r>
            <a:endParaRPr lang="en-US" dirty="0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392238"/>
            <a:ext cx="8805863" cy="4703762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sz="2200" dirty="0"/>
              <a:t>Biomes are often identified with characteristic biotic </a:t>
            </a:r>
            <a:r>
              <a:rPr lang="en-US" sz="2200" dirty="0" smtClean="0"/>
              <a:t>factors, such </a:t>
            </a:r>
            <a:r>
              <a:rPr lang="en-US" sz="2200" dirty="0"/>
              <a:t>as a cactus in the desert or a caribou on the tundra.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2200" dirty="0"/>
              <a:t>Many of these characteristic factors have special </a:t>
            </a:r>
            <a:r>
              <a:rPr lang="en-US" sz="2200" dirty="0">
                <a:solidFill>
                  <a:srgbClr val="00B0F0"/>
                </a:solidFill>
              </a:rPr>
              <a:t>adaptations</a:t>
            </a:r>
            <a:r>
              <a:rPr lang="en-US" sz="2200" dirty="0"/>
              <a:t> for that biome.</a:t>
            </a:r>
          </a:p>
          <a:p>
            <a:pPr marL="838200" lvl="1" indent="-381000">
              <a:lnSpc>
                <a:spcPct val="90000"/>
              </a:lnSpc>
            </a:pPr>
            <a:r>
              <a:rPr lang="en-US" sz="2200" dirty="0"/>
              <a:t>An adaptation is a </a:t>
            </a:r>
            <a:r>
              <a:rPr lang="en-US" sz="2200" dirty="0">
                <a:solidFill>
                  <a:srgbClr val="00B0F0"/>
                </a:solidFill>
              </a:rPr>
              <a:t>characteristic that allows an organism to better survive and reproduce.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AutoNum type="arabicPeriod"/>
            </a:pPr>
            <a:r>
              <a:rPr lang="en-US" sz="2200" dirty="0">
                <a:solidFill>
                  <a:srgbClr val="00B0F0"/>
                </a:solidFill>
              </a:rPr>
              <a:t>Structural</a:t>
            </a:r>
            <a:r>
              <a:rPr lang="en-US" sz="2200" dirty="0"/>
              <a:t> adaptation – a </a:t>
            </a:r>
            <a:r>
              <a:rPr lang="en-US" sz="2200" dirty="0">
                <a:solidFill>
                  <a:srgbClr val="00B0F0"/>
                </a:solidFill>
              </a:rPr>
              <a:t>physical feature </a:t>
            </a:r>
            <a:r>
              <a:rPr lang="en-US" sz="2200" dirty="0"/>
              <a:t>that helps an organism survive</a:t>
            </a:r>
          </a:p>
          <a:p>
            <a:pPr marL="1809750" lvl="3" indent="-381000">
              <a:lnSpc>
                <a:spcPct val="90000"/>
              </a:lnSpc>
            </a:pPr>
            <a:r>
              <a:rPr lang="en-US" sz="2200" dirty="0"/>
              <a:t>A wolf has large paws to help it run in snow.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AutoNum type="arabicPeriod" startAt="2"/>
            </a:pPr>
            <a:r>
              <a:rPr lang="en-US" sz="2200" dirty="0">
                <a:solidFill>
                  <a:srgbClr val="00B0F0"/>
                </a:solidFill>
              </a:rPr>
              <a:t>Physiological </a:t>
            </a:r>
            <a:r>
              <a:rPr lang="en-US" sz="2200" dirty="0"/>
              <a:t>adaptation – a </a:t>
            </a:r>
            <a:r>
              <a:rPr lang="en-US" sz="2200" dirty="0">
                <a:solidFill>
                  <a:srgbClr val="00B0F0"/>
                </a:solidFill>
              </a:rPr>
              <a:t>physical or chemical event</a:t>
            </a:r>
            <a:r>
              <a:rPr lang="en-US" sz="2200" dirty="0"/>
              <a:t> 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None/>
            </a:pPr>
            <a:r>
              <a:rPr lang="en-US" sz="2200" dirty="0"/>
              <a:t>	inside the body of an organism that allows it to survive</a:t>
            </a:r>
          </a:p>
          <a:p>
            <a:pPr marL="1809750" lvl="3" indent="-381000">
              <a:lnSpc>
                <a:spcPct val="90000"/>
              </a:lnSpc>
            </a:pPr>
            <a:r>
              <a:rPr lang="en-US" sz="2200" dirty="0"/>
              <a:t>A wolf maintains a constant body temperature.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AutoNum type="arabicPeriod" startAt="3"/>
            </a:pPr>
            <a:r>
              <a:rPr lang="en-US" sz="2200" dirty="0" err="1">
                <a:solidFill>
                  <a:srgbClr val="00B0F0"/>
                </a:solidFill>
              </a:rPr>
              <a:t>Behavioural</a:t>
            </a:r>
            <a:r>
              <a:rPr lang="en-US" sz="2200" dirty="0"/>
              <a:t> adaptation – a </a:t>
            </a:r>
            <a:r>
              <a:rPr lang="en-US" sz="2200" dirty="0" err="1">
                <a:solidFill>
                  <a:srgbClr val="00B0F0"/>
                </a:solidFill>
              </a:rPr>
              <a:t>behaviour</a:t>
            </a:r>
            <a:r>
              <a:rPr lang="en-US" sz="2200" dirty="0"/>
              <a:t> that helps an </a:t>
            </a:r>
          </a:p>
          <a:p>
            <a:pPr marL="1238250" lvl="2" indent="-381000">
              <a:lnSpc>
                <a:spcPct val="90000"/>
              </a:lnSpc>
              <a:buFont typeface="Arial" charset="0"/>
              <a:buNone/>
            </a:pPr>
            <a:r>
              <a:rPr lang="en-US" sz="2200" dirty="0"/>
              <a:t>	organism to survive</a:t>
            </a:r>
          </a:p>
          <a:p>
            <a:pPr marL="1809750" lvl="3" indent="-381000">
              <a:lnSpc>
                <a:spcPct val="90000"/>
              </a:lnSpc>
            </a:pPr>
            <a:r>
              <a:rPr lang="en-US" sz="2200" dirty="0"/>
              <a:t>Wolves hunt in packs to capture large prey.</a:t>
            </a:r>
          </a:p>
        </p:txBody>
      </p:sp>
      <p:sp>
        <p:nvSpPr>
          <p:cNvPr id="56324" name="Text Box 4"/>
          <p:cNvSpPr txBox="1">
            <a:spLocks noChangeArrowheads="1"/>
          </p:cNvSpPr>
          <p:nvPr/>
        </p:nvSpPr>
        <p:spPr bwMode="auto">
          <a:xfrm>
            <a:off x="7262813" y="6172200"/>
            <a:ext cx="1728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0D5613"/>
                </a:solidFill>
              </a:rPr>
              <a:t> See pages 18 - 19</a:t>
            </a:r>
            <a:endParaRPr lang="en-US"/>
          </a:p>
        </p:txBody>
      </p:sp>
      <p:pic>
        <p:nvPicPr>
          <p:cNvPr id="56327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22161" y="4953000"/>
            <a:ext cx="1634540" cy="1941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6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6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563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63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63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632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5632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5632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5632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5632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(c) McGraw Hill Ryerson 2007</a:t>
            </a:r>
            <a:endParaRPr lang="en-US" sz="1400" i="0"/>
          </a:p>
        </p:txBody>
      </p:sp>
      <p:pic>
        <p:nvPicPr>
          <p:cNvPr id="58382" name="Picture 14" descr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8675" y="1447800"/>
            <a:ext cx="3971925" cy="5105400"/>
          </a:xfrm>
          <a:prstGeom prst="rect">
            <a:avLst/>
          </a:prstGeom>
          <a:noFill/>
        </p:spPr>
      </p:pic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r>
              <a:rPr lang="en-GB"/>
              <a:t>A Survey of Biomes:</a:t>
            </a:r>
            <a:br>
              <a:rPr lang="en-GB"/>
            </a:br>
            <a:r>
              <a:rPr lang="en-GB"/>
              <a:t>Tundra and Boreal Forest</a:t>
            </a:r>
            <a:endParaRPr lang="en-US"/>
          </a:p>
        </p:txBody>
      </p:sp>
      <p:sp>
        <p:nvSpPr>
          <p:cNvPr id="58372" name="Text Box 4"/>
          <p:cNvSpPr txBox="1">
            <a:spLocks noChangeArrowheads="1"/>
          </p:cNvSpPr>
          <p:nvPr/>
        </p:nvSpPr>
        <p:spPr bwMode="auto">
          <a:xfrm>
            <a:off x="5969000" y="873125"/>
            <a:ext cx="1728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CEF7E5"/>
                </a:solidFill>
              </a:rPr>
              <a:t> See pages 20 - 21</a:t>
            </a:r>
            <a:endParaRPr lang="en-US">
              <a:solidFill>
                <a:srgbClr val="CEF7E5"/>
              </a:solidFill>
            </a:endParaRPr>
          </a:p>
        </p:txBody>
      </p:sp>
      <p:pic>
        <p:nvPicPr>
          <p:cNvPr id="58380" name="Picture 12"/>
          <p:cNvPicPr>
            <a:picLocks noChangeAspect="1" noChangeArrowheads="1"/>
          </p:cNvPicPr>
          <p:nvPr/>
        </p:nvPicPr>
        <p:blipFill>
          <a:blip r:embed="rId4"/>
          <a:srcRect l="1505" b="1102"/>
          <a:stretch>
            <a:fillRect/>
          </a:stretch>
        </p:blipFill>
        <p:spPr bwMode="auto">
          <a:xfrm>
            <a:off x="7631113" y="-28575"/>
            <a:ext cx="1255712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8381" name="Picture 13" descr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447800"/>
            <a:ext cx="3984625" cy="5105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(c) McGraw Hill Ryerson 2007</a:t>
            </a:r>
            <a:endParaRPr lang="en-US" sz="1400" i="0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r>
              <a:rPr lang="en-GB"/>
              <a:t>A Survey of Biomes: Temperate Deciduous Forest and Temperate Rainforest</a:t>
            </a:r>
            <a:endParaRPr lang="en-US"/>
          </a:p>
        </p:txBody>
      </p:sp>
      <p:sp>
        <p:nvSpPr>
          <p:cNvPr id="66563" name="Text Box 3"/>
          <p:cNvSpPr txBox="1">
            <a:spLocks noChangeArrowheads="1"/>
          </p:cNvSpPr>
          <p:nvPr/>
        </p:nvSpPr>
        <p:spPr bwMode="auto">
          <a:xfrm>
            <a:off x="5969000" y="873125"/>
            <a:ext cx="1728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CEF7E5"/>
                </a:solidFill>
              </a:rPr>
              <a:t> See pages 22 - 23</a:t>
            </a:r>
            <a:endParaRPr lang="en-US">
              <a:solidFill>
                <a:srgbClr val="CEF7E5"/>
              </a:solidFill>
            </a:endParaRPr>
          </a:p>
        </p:txBody>
      </p:sp>
      <p:pic>
        <p:nvPicPr>
          <p:cNvPr id="66573" name="Picture 13" descr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371600"/>
            <a:ext cx="4029075" cy="5181600"/>
          </a:xfrm>
          <a:prstGeom prst="rect">
            <a:avLst/>
          </a:prstGeom>
          <a:noFill/>
        </p:spPr>
      </p:pic>
      <p:pic>
        <p:nvPicPr>
          <p:cNvPr id="66567" name="Picture 7"/>
          <p:cNvPicPr>
            <a:picLocks noChangeAspect="1" noChangeArrowheads="1"/>
          </p:cNvPicPr>
          <p:nvPr/>
        </p:nvPicPr>
        <p:blipFill>
          <a:blip r:embed="rId4"/>
          <a:srcRect l="1505" b="1102"/>
          <a:stretch>
            <a:fillRect/>
          </a:stretch>
        </p:blipFill>
        <p:spPr bwMode="auto">
          <a:xfrm>
            <a:off x="7631113" y="-28575"/>
            <a:ext cx="1255712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6572" name="Picture 12" descr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77825" y="1371600"/>
            <a:ext cx="4041775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(c) McGraw Hill Ryerson 2007</a:t>
            </a:r>
            <a:endParaRPr lang="en-US" sz="1400" i="0"/>
          </a:p>
        </p:txBody>
      </p:sp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r>
              <a:rPr lang="en-GB"/>
              <a:t>A Survey of Biomes: </a:t>
            </a:r>
            <a:br>
              <a:rPr lang="en-GB"/>
            </a:br>
            <a:r>
              <a:rPr lang="en-GB"/>
              <a:t>Grassland (Temperate and Tropical)</a:t>
            </a:r>
            <a:endParaRPr lang="en-US"/>
          </a:p>
        </p:txBody>
      </p:sp>
      <p:sp>
        <p:nvSpPr>
          <p:cNvPr id="68611" name="Text Box 3"/>
          <p:cNvSpPr txBox="1">
            <a:spLocks noChangeArrowheads="1"/>
          </p:cNvSpPr>
          <p:nvPr/>
        </p:nvSpPr>
        <p:spPr bwMode="auto">
          <a:xfrm>
            <a:off x="5969000" y="873125"/>
            <a:ext cx="1728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CEF7E5"/>
                </a:solidFill>
              </a:rPr>
              <a:t> See pages 24 - 25</a:t>
            </a:r>
            <a:endParaRPr lang="en-US">
              <a:solidFill>
                <a:srgbClr val="CEF7E5"/>
              </a:solidFill>
            </a:endParaRPr>
          </a:p>
        </p:txBody>
      </p:sp>
      <p:pic>
        <p:nvPicPr>
          <p:cNvPr id="68620" name="Picture 12" descr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1752600"/>
            <a:ext cx="4419600" cy="4310063"/>
          </a:xfrm>
          <a:prstGeom prst="rect">
            <a:avLst/>
          </a:prstGeom>
          <a:noFill/>
        </p:spPr>
      </p:pic>
      <p:pic>
        <p:nvPicPr>
          <p:cNvPr id="68615" name="Picture 7"/>
          <p:cNvPicPr>
            <a:picLocks noChangeAspect="1" noChangeArrowheads="1"/>
          </p:cNvPicPr>
          <p:nvPr/>
        </p:nvPicPr>
        <p:blipFill>
          <a:blip r:embed="rId4"/>
          <a:srcRect l="1505" b="1102"/>
          <a:stretch>
            <a:fillRect/>
          </a:stretch>
        </p:blipFill>
        <p:spPr bwMode="auto">
          <a:xfrm>
            <a:off x="7631113" y="-28575"/>
            <a:ext cx="1255712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8619" name="Picture 11" descr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371600"/>
            <a:ext cx="4283075" cy="533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(c) McGraw Hill Ryerson 2007</a:t>
            </a:r>
            <a:endParaRPr lang="en-US" sz="1400" i="0"/>
          </a:p>
        </p:txBody>
      </p:sp>
      <p:pic>
        <p:nvPicPr>
          <p:cNvPr id="70668" name="Picture 12" descr="Picture 1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1371600"/>
            <a:ext cx="4051300" cy="5181600"/>
          </a:xfrm>
          <a:prstGeom prst="rect">
            <a:avLst/>
          </a:prstGeom>
          <a:noFill/>
        </p:spPr>
      </p:pic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r>
              <a:rPr lang="en-GB"/>
              <a:t>A Survey of Biomes: Tropical Rainforest and Desert (Hot and Cold)</a:t>
            </a:r>
            <a:endParaRPr lang="en-US"/>
          </a:p>
        </p:txBody>
      </p:sp>
      <p:sp>
        <p:nvSpPr>
          <p:cNvPr id="70659" name="Text Box 3"/>
          <p:cNvSpPr txBox="1">
            <a:spLocks noChangeArrowheads="1"/>
          </p:cNvSpPr>
          <p:nvPr/>
        </p:nvSpPr>
        <p:spPr bwMode="auto">
          <a:xfrm>
            <a:off x="5969000" y="873125"/>
            <a:ext cx="172878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CEF7E5"/>
                </a:solidFill>
              </a:rPr>
              <a:t> See pages 26 - 27</a:t>
            </a:r>
            <a:endParaRPr lang="en-US">
              <a:solidFill>
                <a:srgbClr val="CEF7E5"/>
              </a:solidFill>
            </a:endParaRPr>
          </a:p>
        </p:txBody>
      </p:sp>
      <p:pic>
        <p:nvPicPr>
          <p:cNvPr id="70663" name="Picture 7"/>
          <p:cNvPicPr>
            <a:picLocks noChangeAspect="1" noChangeArrowheads="1"/>
          </p:cNvPicPr>
          <p:nvPr/>
        </p:nvPicPr>
        <p:blipFill>
          <a:blip r:embed="rId4"/>
          <a:srcRect l="1505" b="1102"/>
          <a:stretch>
            <a:fillRect/>
          </a:stretch>
        </p:blipFill>
        <p:spPr bwMode="auto">
          <a:xfrm>
            <a:off x="7631113" y="-28575"/>
            <a:ext cx="1255712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0667" name="Picture 11" descr="Picture 1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1371600"/>
            <a:ext cx="4037013" cy="518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(c) McGraw Hill Ryerson 2007</a:t>
            </a:r>
            <a:endParaRPr lang="en-US" sz="1400" i="0"/>
          </a:p>
        </p:txBody>
      </p:sp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315200" cy="1066800"/>
          </a:xfrm>
        </p:spPr>
        <p:txBody>
          <a:bodyPr/>
          <a:lstStyle/>
          <a:p>
            <a:r>
              <a:rPr lang="en-GB"/>
              <a:t>A Survey of Biomes:</a:t>
            </a:r>
            <a:br>
              <a:rPr lang="en-GB"/>
            </a:br>
            <a:r>
              <a:rPr lang="en-GB"/>
              <a:t>Permanent Ice (Polar Ice)</a:t>
            </a:r>
            <a:endParaRPr lang="en-US"/>
          </a:p>
        </p:txBody>
      </p:sp>
      <p:sp>
        <p:nvSpPr>
          <p:cNvPr id="72707" name="Text Box 3"/>
          <p:cNvSpPr txBox="1">
            <a:spLocks noChangeArrowheads="1"/>
          </p:cNvSpPr>
          <p:nvPr/>
        </p:nvSpPr>
        <p:spPr bwMode="auto">
          <a:xfrm>
            <a:off x="5891213" y="873125"/>
            <a:ext cx="1728787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1400">
                <a:solidFill>
                  <a:srgbClr val="CEF7E5"/>
                </a:solidFill>
              </a:rPr>
              <a:t> See page 28</a:t>
            </a:r>
            <a:endParaRPr lang="en-US">
              <a:solidFill>
                <a:srgbClr val="CEF7E5"/>
              </a:solidFill>
            </a:endParaRPr>
          </a:p>
        </p:txBody>
      </p:sp>
      <p:pic>
        <p:nvPicPr>
          <p:cNvPr id="72711" name="Picture 7"/>
          <p:cNvPicPr>
            <a:picLocks noChangeAspect="1" noChangeArrowheads="1"/>
          </p:cNvPicPr>
          <p:nvPr/>
        </p:nvPicPr>
        <p:blipFill>
          <a:blip r:embed="rId3"/>
          <a:srcRect l="1505" b="1102"/>
          <a:stretch>
            <a:fillRect/>
          </a:stretch>
        </p:blipFill>
        <p:spPr bwMode="auto">
          <a:xfrm>
            <a:off x="7631113" y="-28575"/>
            <a:ext cx="1255712" cy="157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2714" name="Picture 10" descr="Picture 1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1371600"/>
            <a:ext cx="4198938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Definitions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Biosphere: area near Earth’s surface </a:t>
            </a:r>
            <a:r>
              <a:rPr lang="en-US" altLang="en-US" dirty="0" smtClean="0">
                <a:solidFill>
                  <a:srgbClr val="00B0F0"/>
                </a:solidFill>
              </a:rPr>
              <a:t>where living things </a:t>
            </a:r>
            <a:r>
              <a:rPr lang="en-US" altLang="en-US" dirty="0" smtClean="0"/>
              <a:t>can exist.</a:t>
            </a:r>
          </a:p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0" y="2755235"/>
            <a:ext cx="3352800" cy="4090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65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Definitions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Abiotic: anything that is </a:t>
            </a:r>
            <a:r>
              <a:rPr lang="en-US" altLang="en-US" dirty="0" smtClean="0">
                <a:solidFill>
                  <a:srgbClr val="00B0F0"/>
                </a:solidFill>
              </a:rPr>
              <a:t>non-living</a:t>
            </a:r>
          </a:p>
          <a:p>
            <a:pPr eaLnBrk="1" hangingPunct="1"/>
            <a:endParaRPr lang="en-US" altLang="en-US" dirty="0" smtClean="0"/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dirty="0" smtClean="0"/>
          </a:p>
          <a:p>
            <a:pPr eaLnBrk="1" hangingPunct="1"/>
            <a:r>
              <a:rPr lang="en-US" altLang="en-US" dirty="0" smtClean="0"/>
              <a:t>Biotic: anything that is </a:t>
            </a:r>
            <a:r>
              <a:rPr lang="en-US" altLang="en-US" dirty="0" smtClean="0">
                <a:solidFill>
                  <a:srgbClr val="00B0F0"/>
                </a:solidFill>
              </a:rPr>
              <a:t>living</a:t>
            </a:r>
          </a:p>
        </p:txBody>
      </p:sp>
    </p:spTree>
    <p:extLst>
      <p:ext uri="{BB962C8B-B14F-4D97-AF65-F5344CB8AC3E}">
        <p14:creationId xmlns:p14="http://schemas.microsoft.com/office/powerpoint/2010/main" val="2658857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8195" name="Picture 5" descr="desert2_OP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413"/>
            <a:ext cx="9144000" cy="609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954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54293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6147" name="Picture 5" descr="e-Environ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875"/>
            <a:ext cx="9144000" cy="6076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37160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9784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7171" name="Picture 5" descr="caribou_tund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447800" cy="113982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dirty="0" smtClean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017524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9219" name="Picture 5" descr="animals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251776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143000" cy="11398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5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smtClean="0"/>
          </a:p>
        </p:txBody>
      </p:sp>
      <p:pic>
        <p:nvPicPr>
          <p:cNvPr id="10246" name="Picture 6" descr="http://www.blueplanetbiomes.org/images/grasslands_l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297"/>
            <a:ext cx="8991600" cy="67437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28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ightbar">
  <a:themeElements>
    <a:clrScheme name="">
      <a:dk1>
        <a:srgbClr val="000000"/>
      </a:dk1>
      <a:lt1>
        <a:srgbClr val="B3D1F0"/>
      </a:lt1>
      <a:dk2>
        <a:srgbClr val="1822CD"/>
      </a:dk2>
      <a:lt2>
        <a:srgbClr val="000000"/>
      </a:lt2>
      <a:accent1>
        <a:srgbClr val="3568C7"/>
      </a:accent1>
      <a:accent2>
        <a:srgbClr val="F06157"/>
      </a:accent2>
      <a:accent3>
        <a:srgbClr val="D6E5F6"/>
      </a:accent3>
      <a:accent4>
        <a:srgbClr val="000000"/>
      </a:accent4>
      <a:accent5>
        <a:srgbClr val="AEB9E0"/>
      </a:accent5>
      <a:accent6>
        <a:srgbClr val="D9574E"/>
      </a:accent6>
      <a:hlink>
        <a:srgbClr val="0E713D"/>
      </a:hlink>
      <a:folHlink>
        <a:srgbClr val="0E713D"/>
      </a:folHlink>
    </a:clrScheme>
    <a:fontScheme name="Lightbar">
      <a:majorFont>
        <a:latin typeface="Lucida Grande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pitchFamily="1" charset="-128"/>
          </a:defRPr>
        </a:defPPr>
      </a:lstStyle>
    </a:lnDef>
  </a:objectDefaults>
  <a:extraClrSchemeLst>
    <a:extraClrScheme>
      <a:clrScheme name="Lightbar 1">
        <a:dk1>
          <a:srgbClr val="000000"/>
        </a:dk1>
        <a:lt1>
          <a:srgbClr val="B3D1F0"/>
        </a:lt1>
        <a:dk2>
          <a:srgbClr val="1822CD"/>
        </a:dk2>
        <a:lt2>
          <a:srgbClr val="000000"/>
        </a:lt2>
        <a:accent1>
          <a:srgbClr val="3568C7"/>
        </a:accent1>
        <a:accent2>
          <a:srgbClr val="F06157"/>
        </a:accent2>
        <a:accent3>
          <a:srgbClr val="D6E5F6"/>
        </a:accent3>
        <a:accent4>
          <a:srgbClr val="000000"/>
        </a:accent4>
        <a:accent5>
          <a:srgbClr val="AEB9E0"/>
        </a:accent5>
        <a:accent6>
          <a:srgbClr val="D9574E"/>
        </a:accent6>
        <a:hlink>
          <a:srgbClr val="FF9218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2">
        <a:dk1>
          <a:srgbClr val="000000"/>
        </a:dk1>
        <a:lt1>
          <a:srgbClr val="DCD1EB"/>
        </a:lt1>
        <a:dk2>
          <a:srgbClr val="6C18B0"/>
        </a:dk2>
        <a:lt2>
          <a:srgbClr val="000000"/>
        </a:lt2>
        <a:accent1>
          <a:srgbClr val="9968CC"/>
        </a:accent1>
        <a:accent2>
          <a:srgbClr val="FFAF18"/>
        </a:accent2>
        <a:accent3>
          <a:srgbClr val="EBE5F3"/>
        </a:accent3>
        <a:accent4>
          <a:srgbClr val="000000"/>
        </a:accent4>
        <a:accent5>
          <a:srgbClr val="CAB9E2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3">
        <a:dk1>
          <a:srgbClr val="000000"/>
        </a:dk1>
        <a:lt1>
          <a:srgbClr val="EECAE1"/>
        </a:lt1>
        <a:dk2>
          <a:srgbClr val="DC54AD"/>
        </a:dk2>
        <a:lt2>
          <a:srgbClr val="000000"/>
        </a:lt2>
        <a:accent1>
          <a:srgbClr val="DC359C"/>
        </a:accent1>
        <a:accent2>
          <a:srgbClr val="FFAF18"/>
        </a:accent2>
        <a:accent3>
          <a:srgbClr val="F5E1EE"/>
        </a:accent3>
        <a:accent4>
          <a:srgbClr val="000000"/>
        </a:accent4>
        <a:accent5>
          <a:srgbClr val="EBAECB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4">
        <a:dk1>
          <a:srgbClr val="000000"/>
        </a:dk1>
        <a:lt1>
          <a:srgbClr val="D7E6C5"/>
        </a:lt1>
        <a:dk2>
          <a:srgbClr val="2F8B20"/>
        </a:dk2>
        <a:lt2>
          <a:srgbClr val="000000"/>
        </a:lt2>
        <a:accent1>
          <a:srgbClr val="7ABA05"/>
        </a:accent1>
        <a:accent2>
          <a:srgbClr val="FFAF18"/>
        </a:accent2>
        <a:accent3>
          <a:srgbClr val="E8F0DF"/>
        </a:accent3>
        <a:accent4>
          <a:srgbClr val="000000"/>
        </a:accent4>
        <a:accent5>
          <a:srgbClr val="BED9AA"/>
        </a:accent5>
        <a:accent6>
          <a:srgbClr val="E79E15"/>
        </a:accent6>
        <a:hlink>
          <a:srgbClr val="1822CD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5">
        <a:dk1>
          <a:srgbClr val="000000"/>
        </a:dk1>
        <a:lt1>
          <a:srgbClr val="F8D1A8"/>
        </a:lt1>
        <a:dk2>
          <a:srgbClr val="FF9218"/>
        </a:dk2>
        <a:lt2>
          <a:srgbClr val="000000"/>
        </a:lt2>
        <a:accent1>
          <a:srgbClr val="FFAF18"/>
        </a:accent1>
        <a:accent2>
          <a:srgbClr val="F06157"/>
        </a:accent2>
        <a:accent3>
          <a:srgbClr val="FBE5D1"/>
        </a:accent3>
        <a:accent4>
          <a:srgbClr val="000000"/>
        </a:accent4>
        <a:accent5>
          <a:srgbClr val="FFD4AB"/>
        </a:accent5>
        <a:accent6>
          <a:srgbClr val="D9574E"/>
        </a:accent6>
        <a:hlink>
          <a:srgbClr val="FF9218"/>
        </a:hlink>
        <a:folHlink>
          <a:srgbClr val="CC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ightbar 6">
        <a:dk1>
          <a:srgbClr val="000000"/>
        </a:dk1>
        <a:lt1>
          <a:srgbClr val="CCCCCC"/>
        </a:lt1>
        <a:dk2>
          <a:srgbClr val="555555"/>
        </a:dk2>
        <a:lt2>
          <a:srgbClr val="000000"/>
        </a:lt2>
        <a:accent1>
          <a:srgbClr val="AAAAAA"/>
        </a:accent1>
        <a:accent2>
          <a:srgbClr val="888888"/>
        </a:accent2>
        <a:accent3>
          <a:srgbClr val="E2E2E2"/>
        </a:accent3>
        <a:accent4>
          <a:srgbClr val="000000"/>
        </a:accent4>
        <a:accent5>
          <a:srgbClr val="D2D2D2"/>
        </a:accent5>
        <a:accent6>
          <a:srgbClr val="7B7B7B"/>
        </a:accent6>
        <a:hlink>
          <a:srgbClr val="333333"/>
        </a:hlink>
        <a:folHlink>
          <a:srgbClr val="88888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2004:Templates:Presentations:Designs:Lightbar</Template>
  <TotalTime>2320</TotalTime>
  <Words>600</Words>
  <Application>Microsoft Office PowerPoint</Application>
  <PresentationFormat>On-screen Show (4:3)</PresentationFormat>
  <Paragraphs>112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Arial Narrow</vt:lpstr>
      <vt:lpstr>Lucida Grande</vt:lpstr>
      <vt:lpstr>Times</vt:lpstr>
      <vt:lpstr>Wingdings</vt:lpstr>
      <vt:lpstr>ヒラギノ角ゴ Pro W3</vt:lpstr>
      <vt:lpstr>Lightbar</vt:lpstr>
      <vt:lpstr>Science 10</vt:lpstr>
      <vt:lpstr>Objectives</vt:lpstr>
      <vt:lpstr>Definitions</vt:lpstr>
      <vt:lpstr>Definitions</vt:lpstr>
      <vt:lpstr>3</vt:lpstr>
      <vt:lpstr>1</vt:lpstr>
      <vt:lpstr>2</vt:lpstr>
      <vt:lpstr>4</vt:lpstr>
      <vt:lpstr>5</vt:lpstr>
      <vt:lpstr>6</vt:lpstr>
      <vt:lpstr>Factors That Influence the Characteristics and Distribution of Biomes</vt:lpstr>
      <vt:lpstr>World Biomes</vt:lpstr>
      <vt:lpstr>Canadian Biomes</vt:lpstr>
      <vt:lpstr>Factors That Influence the Characteristics and Distribution of Biomes (continued)</vt:lpstr>
      <vt:lpstr>PowerPoint Presentation</vt:lpstr>
      <vt:lpstr>PowerPoint Presentation</vt:lpstr>
      <vt:lpstr>PowerPoint Presentation</vt:lpstr>
      <vt:lpstr>Climatographs</vt:lpstr>
      <vt:lpstr>PowerPoint Presentation</vt:lpstr>
      <vt:lpstr>PowerPoint Presentation</vt:lpstr>
      <vt:lpstr>Your Turn!</vt:lpstr>
      <vt:lpstr>Adaptations and Biomes</vt:lpstr>
      <vt:lpstr>A Survey of Biomes: Tundra and Boreal Forest</vt:lpstr>
      <vt:lpstr>A Survey of Biomes: Temperate Deciduous Forest and Temperate Rainforest</vt:lpstr>
      <vt:lpstr>A Survey of Biomes:  Grassland (Temperate and Tropical)</vt:lpstr>
      <vt:lpstr>A Survey of Biomes: Tropical Rainforest and Desert (Hot and Cold)</vt:lpstr>
      <vt:lpstr>A Survey of Biomes: Permanent Ice (Polar Ice)</vt:lpstr>
    </vt:vector>
  </TitlesOfParts>
  <Company>Evantage Press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1.1 Safety in the Science   Classroom</dc:title>
  <dc:creator>Lionel Sandner</dc:creator>
  <cp:lastModifiedBy>teacher</cp:lastModifiedBy>
  <cp:revision>143</cp:revision>
  <dcterms:created xsi:type="dcterms:W3CDTF">2007-02-28T23:56:53Z</dcterms:created>
  <dcterms:modified xsi:type="dcterms:W3CDTF">2015-02-10T21:35:52Z</dcterms:modified>
</cp:coreProperties>
</file>