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4"/>
  </p:notesMasterIdLst>
  <p:sldIdLst>
    <p:sldId id="261" r:id="rId2"/>
    <p:sldId id="256" r:id="rId3"/>
    <p:sldId id="257" r:id="rId4"/>
    <p:sldId id="258" r:id="rId5"/>
    <p:sldId id="260" r:id="rId6"/>
    <p:sldId id="264" r:id="rId7"/>
    <p:sldId id="265" r:id="rId8"/>
    <p:sldId id="263" r:id="rId9"/>
    <p:sldId id="266" r:id="rId10"/>
    <p:sldId id="298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93" r:id="rId22"/>
    <p:sldId id="277" r:id="rId23"/>
    <p:sldId id="292" r:id="rId24"/>
    <p:sldId id="279" r:id="rId25"/>
    <p:sldId id="294" r:id="rId26"/>
    <p:sldId id="284" r:id="rId27"/>
    <p:sldId id="295" r:id="rId28"/>
    <p:sldId id="296" r:id="rId29"/>
    <p:sldId id="299" r:id="rId30"/>
    <p:sldId id="297" r:id="rId31"/>
    <p:sldId id="290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93925" autoAdjust="0"/>
  </p:normalViewPr>
  <p:slideViewPr>
    <p:cSldViewPr>
      <p:cViewPr varScale="1">
        <p:scale>
          <a:sx n="75" d="100"/>
          <a:sy n="75" d="100"/>
        </p:scale>
        <p:origin x="4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1476-31EF-4EB0-9E51-A5A8980688B1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C17B3-B1F9-4EF9-94C2-AD2639719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5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C17B3-B1F9-4EF9-94C2-AD26397197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5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66F05C5-7D53-423A-94D0-825D951F433C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05C5-7D53-423A-94D0-825D951F433C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05C5-7D53-423A-94D0-825D951F433C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66F05C5-7D53-423A-94D0-825D951F433C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66F05C5-7D53-423A-94D0-825D951F433C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6F05C5-7D53-423A-94D0-825D951F433C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66F05C5-7D53-423A-94D0-825D951F433C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05C5-7D53-423A-94D0-825D951F433C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6F05C5-7D53-423A-94D0-825D951F433C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66F05C5-7D53-423A-94D0-825D951F433C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66F05C5-7D53-423A-94D0-825D951F433C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66F05C5-7D53-423A-94D0-825D951F433C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D5B52E-8A8E-49F1-9E67-A9B04C395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Wv-LxFeQwPI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sc.nrcan.gc.ca/volcanoes/cat/images/nazko_cone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en.wikipedia.org/wiki/Image:Sthelens1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Image:MSH82_st_helens_plume_from_harrys_ridge_05-19-82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en.wikipedia.org/wiki/Image:Phreatic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BS_FS1\GEN\DATA\Harvie\Seismology_and_the_Science_of_Earthquakes__Waves__Magnitude__and_the_Richter_Scale.as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hyperlink" Target="http://www.youtube.com/watch?v=CgpNqrR318U&amp;feature=related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sc.nrcan.gc.ca/volcanoes/images/fig37_4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olcanoes.usgs.gov/Imgs/Jpg/Mayon/32923351-020_larg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rmAutofit fontScale="90000"/>
          </a:bodyPr>
          <a:lstStyle/>
          <a:p>
            <a:r>
              <a:rPr lang="en-CA" sz="3600" b="1" dirty="0" smtClean="0">
                <a:solidFill>
                  <a:schemeClr val="accent1"/>
                </a:solidFill>
              </a:rPr>
              <a:t>Recall Tectonic Plates Move in 3 Different Ways</a:t>
            </a:r>
            <a:r>
              <a:rPr lang="en-CA" sz="4400" b="1" dirty="0" smtClean="0">
                <a:solidFill>
                  <a:srgbClr val="FFFF00"/>
                </a:solidFill>
              </a:rPr>
              <a:t/>
            </a:r>
            <a:br>
              <a:rPr lang="en-CA" sz="4400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953000"/>
            <a:ext cx="8991600" cy="45720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CA" sz="2400" dirty="0" smtClean="0"/>
              <a:t>divergent boundaries = plates diverge (move apart)</a:t>
            </a:r>
          </a:p>
          <a:p>
            <a:pPr lvl="1">
              <a:buFont typeface="Arial" charset="0"/>
              <a:buChar char="•"/>
            </a:pPr>
            <a:r>
              <a:rPr lang="en-CA" sz="2400" dirty="0" smtClean="0"/>
              <a:t> 	convergent boundaries = plates converge (come together)</a:t>
            </a:r>
          </a:p>
          <a:p>
            <a:pPr lvl="1">
              <a:buFont typeface="Arial" charset="0"/>
              <a:buChar char="•"/>
            </a:pPr>
            <a:r>
              <a:rPr lang="en-CA" sz="2400" dirty="0" smtClean="0"/>
              <a:t> 	transform boundaries = plates slide past each other</a:t>
            </a:r>
          </a:p>
          <a:p>
            <a:endParaRPr lang="en-US" dirty="0"/>
          </a:p>
        </p:txBody>
      </p:sp>
      <p:pic>
        <p:nvPicPr>
          <p:cNvPr id="6" name="Picture 8" descr="http://www.gasd.k12.pa.us/~dpompa/Plate%20Boundaries.JPG"/>
          <p:cNvPicPr>
            <a:picLocks noChangeAspect="1" noChangeArrowheads="1"/>
          </p:cNvPicPr>
          <p:nvPr/>
        </p:nvPicPr>
        <p:blipFill>
          <a:blip r:embed="rId2" cstate="print"/>
          <a:srcRect l="25999" r="33000" b="65334"/>
          <a:stretch>
            <a:fillRect/>
          </a:stretch>
        </p:blipFill>
        <p:spPr bwMode="auto">
          <a:xfrm>
            <a:off x="228600" y="137160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gasd.k12.pa.us/~dpompa/Plate%20Boundaries.JPG"/>
          <p:cNvPicPr>
            <a:picLocks noChangeAspect="1" noChangeArrowheads="1"/>
          </p:cNvPicPr>
          <p:nvPr/>
        </p:nvPicPr>
        <p:blipFill>
          <a:blip r:embed="rId2" cstate="print"/>
          <a:srcRect l="25999" t="33333" r="32001" b="31999"/>
          <a:stretch>
            <a:fillRect/>
          </a:stretch>
        </p:blipFill>
        <p:spPr bwMode="auto">
          <a:xfrm>
            <a:off x="4953000" y="7620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www.gasd.k12.pa.us/~dpompa/Plate%20Boundaries.JPG"/>
          <p:cNvPicPr>
            <a:picLocks noChangeAspect="1" noChangeArrowheads="1"/>
          </p:cNvPicPr>
          <p:nvPr/>
        </p:nvPicPr>
        <p:blipFill>
          <a:blip r:embed="rId2" cstate="print"/>
          <a:srcRect l="27000" t="65334" r="34000"/>
          <a:stretch>
            <a:fillRect/>
          </a:stretch>
        </p:blipFill>
        <p:spPr bwMode="auto">
          <a:xfrm>
            <a:off x="3505200" y="28956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772400" cy="51206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800" dirty="0" smtClean="0">
                <a:ln/>
                <a:solidFill>
                  <a:schemeClr val="accent3"/>
                </a:solidFill>
                <a:effectLst/>
              </a:rPr>
              <a:t>Watch what happened… in just 57 seconds… </a:t>
            </a:r>
            <a:endParaRPr lang="en-US" sz="480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23554" name="Picture 2" descr="http://climatesanity.files.wordpress.com/2008/07/mt-st-hel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050297"/>
            <a:ext cx="4965506" cy="4807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3 types of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 smtClean="0">
                <a:solidFill>
                  <a:srgbClr val="FFFF00"/>
                </a:solidFill>
              </a:rPr>
              <a:t>movements</a:t>
            </a:r>
            <a:r>
              <a:rPr lang="en-CA" dirty="0" smtClean="0"/>
              <a:t> of </a:t>
            </a:r>
            <a:r>
              <a:rPr lang="en-CA" dirty="0" smtClean="0">
                <a:solidFill>
                  <a:srgbClr val="FFFF00"/>
                </a:solidFill>
              </a:rPr>
              <a:t>tectonic plates </a:t>
            </a:r>
            <a:r>
              <a:rPr lang="en-CA" dirty="0" smtClean="0"/>
              <a:t>produces 3 distinct types of volcanoes: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CA" sz="4400" dirty="0" smtClean="0">
                <a:solidFill>
                  <a:srgbClr val="FFFF00"/>
                </a:solidFill>
              </a:rPr>
              <a:t>Composite Volcanoes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CA" sz="4400" dirty="0" smtClean="0">
                <a:solidFill>
                  <a:srgbClr val="FFFF00"/>
                </a:solidFill>
              </a:rPr>
              <a:t>Shield Volcanoes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CA" sz="4400" dirty="0" smtClean="0">
                <a:solidFill>
                  <a:srgbClr val="FFFF00"/>
                </a:solidFill>
              </a:rPr>
              <a:t>Rift Volcanoes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99032"/>
          </a:xfrm>
        </p:spPr>
        <p:txBody>
          <a:bodyPr/>
          <a:lstStyle/>
          <a:p>
            <a:r>
              <a:rPr lang="en-CA" dirty="0" smtClean="0"/>
              <a:t>Composite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066800"/>
            <a:ext cx="5334000" cy="5791200"/>
          </a:xfrm>
        </p:spPr>
        <p:txBody>
          <a:bodyPr>
            <a:normAutofit/>
          </a:bodyPr>
          <a:lstStyle/>
          <a:p>
            <a:pPr lvl="1"/>
            <a:r>
              <a:rPr lang="en-CA" sz="2800" dirty="0" smtClean="0">
                <a:solidFill>
                  <a:srgbClr val="FFFF00"/>
                </a:solidFill>
              </a:rPr>
              <a:t>cone</a:t>
            </a:r>
            <a:r>
              <a:rPr lang="en-CA" sz="2800" dirty="0" smtClean="0"/>
              <a:t> shaped, steep</a:t>
            </a:r>
          </a:p>
          <a:p>
            <a:pPr lvl="1"/>
            <a:r>
              <a:rPr lang="en-CA" sz="2800" dirty="0" smtClean="0">
                <a:solidFill>
                  <a:srgbClr val="FFFF00"/>
                </a:solidFill>
              </a:rPr>
              <a:t>repeated</a:t>
            </a:r>
            <a:r>
              <a:rPr lang="en-CA" sz="2800" dirty="0" smtClean="0"/>
              <a:t> eruptions</a:t>
            </a:r>
          </a:p>
          <a:p>
            <a:pPr lvl="1"/>
            <a:r>
              <a:rPr lang="en-CA" sz="2800" dirty="0" smtClean="0"/>
              <a:t>build up of layers of ash and lava</a:t>
            </a:r>
          </a:p>
          <a:p>
            <a:pPr lvl="1"/>
            <a:r>
              <a:rPr lang="en-CA" sz="2800" dirty="0" smtClean="0"/>
              <a:t>thick magma traps gas then explosively erupts </a:t>
            </a:r>
          </a:p>
          <a:p>
            <a:pPr lvl="1"/>
            <a:r>
              <a:rPr lang="en-CA" sz="2800" dirty="0" smtClean="0"/>
              <a:t>found near </a:t>
            </a:r>
            <a:r>
              <a:rPr lang="en-CA" sz="2800" dirty="0" err="1" smtClean="0">
                <a:solidFill>
                  <a:srgbClr val="FFFF00"/>
                </a:solidFill>
              </a:rPr>
              <a:t>subduction</a:t>
            </a:r>
            <a:r>
              <a:rPr lang="en-CA" sz="2800" dirty="0" smtClean="0">
                <a:solidFill>
                  <a:srgbClr val="FFFF00"/>
                </a:solidFill>
              </a:rPr>
              <a:t> zones</a:t>
            </a:r>
          </a:p>
          <a:p>
            <a:pPr lvl="1"/>
            <a:r>
              <a:rPr lang="en-CA" sz="2800" dirty="0" smtClean="0"/>
              <a:t>form </a:t>
            </a:r>
            <a:r>
              <a:rPr lang="en-CA" sz="4000" dirty="0" smtClean="0">
                <a:solidFill>
                  <a:srgbClr val="FFFF00"/>
                </a:solidFill>
              </a:rPr>
              <a:t>volcanic belts</a:t>
            </a:r>
            <a:endParaRPr lang="en-CA" sz="28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7" descr="http://geopubs.wr.usgs.gov/open-file/of99-437/images/haz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8195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Composite Volcanoes in BC</a:t>
            </a:r>
            <a:br>
              <a:rPr lang="en-CA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72000"/>
          </a:xfrm>
        </p:spPr>
        <p:txBody>
          <a:bodyPr/>
          <a:lstStyle/>
          <a:p>
            <a:r>
              <a:rPr lang="en-CA" sz="3200" dirty="0" smtClean="0"/>
              <a:t>Mount Garibaldi</a:t>
            </a:r>
            <a:endParaRPr lang="en-US" dirty="0"/>
          </a:p>
        </p:txBody>
      </p:sp>
      <p:pic>
        <p:nvPicPr>
          <p:cNvPr id="4" name="Picture 2" descr="http://upload.wikimedia.org/wikipedia/commons/thumb/7/73/Mount_Garibaldi.jpg/300px-Mount_Garibal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2514600"/>
            <a:ext cx="42926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g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14600"/>
            <a:ext cx="458829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99032"/>
          </a:xfrm>
        </p:spPr>
        <p:txBody>
          <a:bodyPr>
            <a:normAutofit/>
          </a:bodyPr>
          <a:lstStyle/>
          <a:p>
            <a:r>
              <a:rPr lang="en-CA" sz="5400" b="1" dirty="0" smtClean="0"/>
              <a:t>Shield Volcanoes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11808"/>
          </a:xfrm>
        </p:spPr>
        <p:txBody>
          <a:bodyPr>
            <a:noAutofit/>
          </a:bodyPr>
          <a:lstStyle/>
          <a:p>
            <a:pPr lvl="1"/>
            <a:r>
              <a:rPr lang="en-CA" sz="2800" dirty="0" smtClean="0">
                <a:solidFill>
                  <a:srgbClr val="FFFF00"/>
                </a:solidFill>
              </a:rPr>
              <a:t>largest</a:t>
            </a:r>
            <a:r>
              <a:rPr lang="en-CA" sz="2800" dirty="0" smtClean="0"/>
              <a:t> volcanoes</a:t>
            </a:r>
          </a:p>
          <a:p>
            <a:pPr lvl="1"/>
            <a:r>
              <a:rPr lang="en-CA" sz="2800" dirty="0" smtClean="0"/>
              <a:t>gentle slopes</a:t>
            </a:r>
          </a:p>
          <a:p>
            <a:pPr lvl="1"/>
            <a:r>
              <a:rPr lang="en-CA" sz="2800" dirty="0" smtClean="0"/>
              <a:t>form over </a:t>
            </a:r>
            <a:r>
              <a:rPr lang="en-CA" sz="2800" dirty="0" smtClean="0">
                <a:solidFill>
                  <a:srgbClr val="FFFF00"/>
                </a:solidFill>
              </a:rPr>
              <a:t>hotspots</a:t>
            </a:r>
          </a:p>
          <a:p>
            <a:pPr lvl="1"/>
            <a:endParaRPr lang="en-CA" sz="2800" dirty="0" smtClean="0">
              <a:solidFill>
                <a:srgbClr val="FFFF00"/>
              </a:solidFill>
            </a:endParaRPr>
          </a:p>
          <a:p>
            <a:pPr lvl="1"/>
            <a:endParaRPr lang="en-CA" sz="2800" dirty="0" smtClean="0">
              <a:solidFill>
                <a:srgbClr val="FFFF00"/>
              </a:solidFill>
            </a:endParaRPr>
          </a:p>
          <a:p>
            <a:pPr lvl="1"/>
            <a:endParaRPr lang="en-CA" sz="2800" dirty="0" smtClean="0">
              <a:solidFill>
                <a:srgbClr val="FFFF00"/>
              </a:solidFill>
            </a:endParaRPr>
          </a:p>
          <a:p>
            <a:pPr lvl="1"/>
            <a:r>
              <a:rPr lang="en-CA" sz="2800" dirty="0" smtClean="0"/>
              <a:t>usually occurs in thinner oceanic crust but some in continental crust</a:t>
            </a:r>
          </a:p>
          <a:p>
            <a:pPr lvl="1"/>
            <a:r>
              <a:rPr lang="en-CA" sz="2800" dirty="0" smtClean="0">
                <a:solidFill>
                  <a:srgbClr val="FFFF00"/>
                </a:solidFill>
              </a:rPr>
              <a:t>thinner magma </a:t>
            </a:r>
            <a:r>
              <a:rPr lang="en-CA" sz="2800" dirty="0" smtClean="0"/>
              <a:t>means less  explosive, tend to flow easily</a:t>
            </a:r>
          </a:p>
          <a:p>
            <a:pPr lvl="1"/>
            <a:r>
              <a:rPr lang="en-CA" sz="2800" dirty="0" smtClean="0"/>
              <a:t>Examples:	Hawaiian Island Chain</a:t>
            </a:r>
            <a:endParaRPr lang="en-US" sz="2800" dirty="0"/>
          </a:p>
        </p:txBody>
      </p:sp>
      <p:pic>
        <p:nvPicPr>
          <p:cNvPr id="5" name="Picture 2" descr="http://www.gly.fsu.edu/~salters/GLY1000/9Volcanoes/Slide19.jpg"/>
          <p:cNvPicPr>
            <a:picLocks noChangeAspect="1" noChangeArrowheads="1"/>
          </p:cNvPicPr>
          <p:nvPr/>
        </p:nvPicPr>
        <p:blipFill>
          <a:blip r:embed="rId2" cstate="print"/>
          <a:srcRect t="23395" r="926"/>
          <a:stretch>
            <a:fillRect/>
          </a:stretch>
        </p:blipFill>
        <p:spPr bwMode="auto">
          <a:xfrm>
            <a:off x="4577150" y="1447800"/>
            <a:ext cx="4566849" cy="264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53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Shield Volcanoes in BC</a:t>
            </a:r>
            <a:r>
              <a:rPr lang="en-CA" sz="4400" b="1" dirty="0" smtClean="0">
                <a:solidFill>
                  <a:srgbClr val="FFFF00"/>
                </a:solidFill>
              </a:rPr>
              <a:t/>
            </a:r>
            <a:br>
              <a:rPr lang="en-CA" sz="4400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1200"/>
            <a:ext cx="8229600" cy="45720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CA" sz="4000" dirty="0" err="1" smtClean="0"/>
              <a:t>Nazko</a:t>
            </a:r>
            <a:r>
              <a:rPr lang="en-CA" sz="4000" dirty="0" smtClean="0"/>
              <a:t> Cone in </a:t>
            </a:r>
            <a:r>
              <a:rPr lang="en-CA" sz="4000" dirty="0" err="1" smtClean="0"/>
              <a:t>Anahim</a:t>
            </a:r>
            <a:r>
              <a:rPr lang="en-CA" sz="4000" dirty="0" smtClean="0"/>
              <a:t> Belt</a:t>
            </a:r>
          </a:p>
          <a:p>
            <a:pPr lvl="1">
              <a:buFont typeface="Arial" charset="0"/>
              <a:buChar char="•"/>
            </a:pPr>
            <a:endParaRPr lang="en-CA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 descr="Nazko cone (Photograph by M.C. Kelman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earthquakescanada.nrcan.gc.ca/nazko/nazko_cone_f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62200"/>
            <a:ext cx="4295513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99032"/>
          </a:xfrm>
        </p:spPr>
        <p:txBody>
          <a:bodyPr>
            <a:normAutofit/>
          </a:bodyPr>
          <a:lstStyle/>
          <a:p>
            <a:r>
              <a:rPr lang="en-CA" sz="5400" b="1" dirty="0" smtClean="0"/>
              <a:t>Rift Eruptions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572000"/>
          </a:xfrm>
        </p:spPr>
        <p:txBody>
          <a:bodyPr>
            <a:noAutofit/>
          </a:bodyPr>
          <a:lstStyle/>
          <a:p>
            <a:pPr lvl="1"/>
            <a:r>
              <a:rPr lang="en-CA" sz="2800" dirty="0" smtClean="0"/>
              <a:t>occur when magma erupts through long </a:t>
            </a:r>
            <a:r>
              <a:rPr lang="en-CA" sz="2800" dirty="0" smtClean="0">
                <a:solidFill>
                  <a:srgbClr val="FFFF00"/>
                </a:solidFill>
              </a:rPr>
              <a:t>cracks</a:t>
            </a:r>
            <a:r>
              <a:rPr lang="en-CA" sz="2800" dirty="0" smtClean="0"/>
              <a:t> in the </a:t>
            </a:r>
            <a:r>
              <a:rPr lang="en-CA" sz="2800" dirty="0" smtClean="0">
                <a:solidFill>
                  <a:srgbClr val="FFFF00"/>
                </a:solidFill>
              </a:rPr>
              <a:t>lithosphere</a:t>
            </a:r>
          </a:p>
          <a:p>
            <a:pPr lvl="1">
              <a:buFont typeface="Arial" charset="0"/>
              <a:buChar char="•"/>
            </a:pPr>
            <a:endParaRPr lang="en-CA" sz="2800" dirty="0" smtClean="0"/>
          </a:p>
          <a:p>
            <a:pPr lvl="1"/>
            <a:r>
              <a:rPr lang="en-CA" sz="2800" dirty="0" smtClean="0"/>
              <a:t>not particularly violent</a:t>
            </a:r>
          </a:p>
          <a:p>
            <a:pPr lvl="1">
              <a:buFont typeface="Arial" charset="0"/>
              <a:buChar char="•"/>
            </a:pPr>
            <a:endParaRPr lang="en-CA" sz="2800" dirty="0" smtClean="0"/>
          </a:p>
          <a:p>
            <a:pPr lvl="1"/>
            <a:r>
              <a:rPr lang="en-CA" sz="2800" dirty="0" smtClean="0"/>
              <a:t>	create lava curtains</a:t>
            </a:r>
          </a:p>
          <a:p>
            <a:pPr lvl="1"/>
            <a:r>
              <a:rPr lang="en-CA" sz="2800" dirty="0" smtClean="0"/>
              <a:t>	release </a:t>
            </a:r>
            <a:r>
              <a:rPr lang="en-CA" sz="2800" dirty="0" smtClean="0">
                <a:solidFill>
                  <a:srgbClr val="FFFF00"/>
                </a:solidFill>
              </a:rPr>
              <a:t>enormous</a:t>
            </a:r>
            <a:r>
              <a:rPr lang="en-CA" sz="2800" dirty="0" smtClean="0"/>
              <a:t> amounts of </a:t>
            </a:r>
            <a:r>
              <a:rPr lang="en-CA" sz="2800" dirty="0" smtClean="0">
                <a:solidFill>
                  <a:srgbClr val="FFFF00"/>
                </a:solidFill>
              </a:rPr>
              <a:t>lava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geo.web.ru/Lectures/Plechov/lecture-1/icelandic-rift-eru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5909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geokem.com/images/pix/rift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648200"/>
            <a:ext cx="4762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096000" cy="1399032"/>
          </a:xfrm>
        </p:spPr>
        <p:txBody>
          <a:bodyPr/>
          <a:lstStyle/>
          <a:p>
            <a:r>
              <a:rPr lang="en-CA" dirty="0" smtClean="0"/>
              <a:t>Why can Volcanoes be so Dangerous???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1430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Super-heated toxic gases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lvl="1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debris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pyroclastic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flows)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Volcanic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Landslides and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lahars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(mudflows) 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 clouds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deposits</a:t>
            </a:r>
          </a:p>
          <a:p>
            <a:endParaRPr lang="en-US" dirty="0"/>
          </a:p>
        </p:txBody>
      </p:sp>
      <p:pic>
        <p:nvPicPr>
          <p:cNvPr id="4" name="Picture 2" descr="http://content.answers.com/main/content/img/webpics/rc_News_mud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800600"/>
            <a:ext cx="2514600" cy="1885950"/>
          </a:xfrm>
          <a:prstGeom prst="rect">
            <a:avLst/>
          </a:prstGeom>
          <a:noFill/>
        </p:spPr>
      </p:pic>
      <p:pic>
        <p:nvPicPr>
          <p:cNvPr id="5" name="Picture 4" descr="http://www.emergencydude.com/i/volcano-ala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657600"/>
            <a:ext cx="1828800" cy="3099460"/>
          </a:xfrm>
          <a:prstGeom prst="rect">
            <a:avLst/>
          </a:prstGeom>
          <a:noFill/>
        </p:spPr>
      </p:pic>
      <p:pic>
        <p:nvPicPr>
          <p:cNvPr id="6" name="Picture 6" descr="http://geology.cwru.edu/~huwig/catalog/slides/361.G.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57200"/>
            <a:ext cx="2971800" cy="2248714"/>
          </a:xfrm>
          <a:prstGeom prst="rect">
            <a:avLst/>
          </a:prstGeom>
          <a:noFill/>
        </p:spPr>
      </p:pic>
      <p:pic>
        <p:nvPicPr>
          <p:cNvPr id="7" name="Picture 8" descr="Image: Montserrat Volca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9036" y="5091545"/>
            <a:ext cx="2438400" cy="162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816864"/>
          </a:xfrm>
        </p:spPr>
        <p:txBody>
          <a:bodyPr/>
          <a:lstStyle/>
          <a:p>
            <a:pPr algn="ctr"/>
            <a:r>
              <a:rPr dirty="0" smtClean="0">
                <a:solidFill>
                  <a:schemeClr val="accent2"/>
                </a:solidFill>
              </a:rPr>
              <a:t>Mount St. Helens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52400" y="914400"/>
            <a:ext cx="4366514" cy="2627531"/>
            <a:chOff x="381000" y="1371600"/>
            <a:chExt cx="4366514" cy="2627531"/>
          </a:xfrm>
        </p:grpSpPr>
        <p:pic>
          <p:nvPicPr>
            <p:cNvPr id="2052" name="Picture 4" descr="http://upload.wikimedia.org/wikipedia/en/thumb/8/8c/Sthelens1.jpg/300px-Sthelens1.jpg">
              <a:hlinkClick r:id="rId2" tooltip="Mount St. Helens the day before the 1980 eruption, which removed much of the northern face of the mountain, leaving a large crater (caldera).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371600"/>
              <a:ext cx="4366514" cy="25908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57200" y="3352800"/>
              <a:ext cx="373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Mt. St. Helens the day before its eruption in 1980.</a:t>
              </a:r>
              <a:endPara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5715000" y="990600"/>
            <a:ext cx="3200400" cy="5038682"/>
            <a:chOff x="5638800" y="1143000"/>
            <a:chExt cx="3200400" cy="5038682"/>
          </a:xfrm>
        </p:grpSpPr>
        <p:pic>
          <p:nvPicPr>
            <p:cNvPr id="2054" name="Picture 6" descr="http://upload.wikimedia.org/wikipedia/commons/8/8a/Phreatic.jpg">
              <a:hlinkClick r:id="rId4" tooltip="Phreatic eruption at the summit of Mount St. Helens, Washington in the spring of 1980.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8800" y="1143000"/>
              <a:ext cx="3152775" cy="503868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172200" y="1524000"/>
              <a:ext cx="266700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Eruption Spring 1980</a:t>
              </a:r>
              <a:endParaRPr lang="en-US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752600" y="3505200"/>
            <a:ext cx="3962400" cy="2681225"/>
            <a:chOff x="457200" y="4038600"/>
            <a:chExt cx="3962400" cy="2681225"/>
          </a:xfrm>
        </p:grpSpPr>
        <p:pic>
          <p:nvPicPr>
            <p:cNvPr id="2056" name="Picture 8" descr="http://upload.wikimedia.org/wikipedia/commons/thumb/d/dc/MSH82_st_helens_plume_from_harrys_ridge_05-19-82.jpg/300px-MSH82_st_helens_plume_from_harrys_ridge_05-19-82.jpg">
              <a:hlinkClick r:id="rId6" tooltip="MSH82 st helens plume from harrys ridge 05-19-82.jpg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" y="4038600"/>
              <a:ext cx="3962400" cy="268122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33400" y="4038600"/>
              <a:ext cx="3733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May 19, 1982</a:t>
              </a:r>
              <a:endPara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582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6119336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 people died in thick ash and choking smoke and many more were injured. 400 square </a:t>
            </a:r>
            <a:r>
              <a:rPr lang="en-US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kilometres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forests were flattened and disappeared, and roads and bridges were demolished.  Total economic losses were estimated at US $1.2 billion (in 1980 values).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Vesuvius</a:t>
            </a:r>
          </a:p>
          <a:p>
            <a:endParaRPr lang="en-CA" sz="2400" b="1" dirty="0">
              <a:solidFill>
                <a:srgbClr val="FFFF00"/>
              </a:solidFill>
            </a:endParaRPr>
          </a:p>
          <a:p>
            <a:pPr lvl="1"/>
            <a:r>
              <a:rPr lang="en-CA" sz="2400" dirty="0">
                <a:solidFill>
                  <a:srgbClr val="FFFF00"/>
                </a:solidFill>
              </a:rPr>
              <a:t>	</a:t>
            </a:r>
          </a:p>
          <a:p>
            <a:r>
              <a:rPr lang="en-CA" sz="2400" dirty="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FC795DC-9BE8-42D1-BF5E-06C38514468A}" type="slidenum">
              <a:rPr lang="en-US">
                <a:solidFill>
                  <a:srgbClr val="FFFF00"/>
                </a:solidFill>
              </a:rPr>
              <a:pPr/>
              <a:t>19</a:t>
            </a:fld>
            <a:endParaRPr lang="en-US">
              <a:solidFill>
                <a:srgbClr val="FFFF00"/>
              </a:solidFill>
            </a:endParaRPr>
          </a:p>
        </p:txBody>
      </p:sp>
      <p:pic>
        <p:nvPicPr>
          <p:cNvPr id="12292" name="Picture 2" descr="http://upload.wikimedia.org/wikipedia/commons/5/5c/Pompeii_the_last_da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9751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://exploris.pi.ingv.it/non_conf/Gallery/photo/Fig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57200"/>
            <a:ext cx="41862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://www.volcanodiscovery.com/volcano-tours/fileadmin/photos/italy/pompeii/pompeji06/pompeii_e2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57600"/>
            <a:ext cx="42529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399032"/>
          </a:xfrm>
        </p:spPr>
        <p:txBody>
          <a:bodyPr/>
          <a:lstStyle/>
          <a:p>
            <a:r>
              <a:rPr lang="en-CA" dirty="0" smtClean="0"/>
              <a:t>____________ and ____________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 descr="http://www.amureprints.com/img1/lucky%20cow/2004/luc0411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0164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3698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VOLCANOES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851648" cy="1828800"/>
          </a:xfrm>
        </p:spPr>
        <p:txBody>
          <a:bodyPr/>
          <a:lstStyle/>
          <a:p>
            <a:r>
              <a:rPr lang="en-US" dirty="0" smtClean="0"/>
              <a:t>Earthquakes!</a:t>
            </a:r>
            <a:endParaRPr lang="en-US" dirty="0"/>
          </a:p>
        </p:txBody>
      </p:sp>
      <p:pic>
        <p:nvPicPr>
          <p:cNvPr id="26626" name="Picture 2" descr="http://bp2.blogger.com/_9VHn8inWFcA/SCxM2JDUDCI/AAAAAAAAAgc/JyhSPLj0UT0/s400/earthquak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4165600" cy="3124200"/>
          </a:xfrm>
          <a:prstGeom prst="rect">
            <a:avLst/>
          </a:prstGeom>
          <a:noFill/>
        </p:spPr>
      </p:pic>
      <p:pic>
        <p:nvPicPr>
          <p:cNvPr id="26628" name="Picture 4" descr="http://heavenawaits.files.wordpress.com/2008/05/kobe_earthqu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743200"/>
            <a:ext cx="4762500" cy="3571875"/>
          </a:xfrm>
          <a:prstGeom prst="rect">
            <a:avLst/>
          </a:prstGeom>
          <a:noFill/>
        </p:spPr>
      </p:pic>
      <p:pic>
        <p:nvPicPr>
          <p:cNvPr id="26630" name="Picture 6" descr="http://images.google.ca/url?q=http://www.uen.org/utahlink/activities/uploads/1021_a_earthquake.jpg&amp;usg=AFQjCNGwyr6VybdoWczwokqtodsU0XF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91000"/>
            <a:ext cx="321945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53340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4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Earthquakes occur?</a:t>
            </a:r>
          </a:p>
          <a:p>
            <a:endParaRPr lang="en-CA" sz="2400" b="1" dirty="0">
              <a:solidFill>
                <a:srgbClr val="FFFF00"/>
              </a:solidFill>
            </a:endParaRPr>
          </a:p>
          <a:p>
            <a:pPr lvl="1"/>
            <a:r>
              <a:rPr lang="en-CA" sz="2400" dirty="0">
                <a:solidFill>
                  <a:srgbClr val="FFFF00"/>
                </a:solidFill>
              </a:rPr>
              <a:t>	</a:t>
            </a:r>
          </a:p>
          <a:p>
            <a:r>
              <a:rPr lang="en-CA" sz="2400" dirty="0">
                <a:solidFill>
                  <a:srgbClr val="FFFF00"/>
                </a:solidFill>
              </a:rPr>
              <a:t>		</a:t>
            </a:r>
          </a:p>
        </p:txBody>
      </p:sp>
      <p:sp>
        <p:nvSpPr>
          <p:cNvPr id="5124" name="Rectangle 9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CA" sz="3200" dirty="0" smtClean="0">
                <a:solidFill>
                  <a:srgbClr val="FFFF00"/>
                </a:solidFill>
              </a:rPr>
              <a:t>95 </a:t>
            </a:r>
            <a:r>
              <a:rPr lang="en-CA" sz="3200" dirty="0">
                <a:solidFill>
                  <a:srgbClr val="FFFF00"/>
                </a:solidFill>
              </a:rPr>
              <a:t>%</a:t>
            </a:r>
            <a:r>
              <a:rPr lang="en-CA" sz="3200" dirty="0"/>
              <a:t> occur at plate boundaries where </a:t>
            </a:r>
            <a:r>
              <a:rPr lang="en-CA" sz="3200" dirty="0" smtClean="0"/>
              <a:t>t	he </a:t>
            </a:r>
            <a:r>
              <a:rPr lang="en-CA" sz="3200" dirty="0"/>
              <a:t>edges of  the </a:t>
            </a:r>
            <a:r>
              <a:rPr lang="en-CA" sz="3200" dirty="0" smtClean="0"/>
              <a:t>plates </a:t>
            </a:r>
            <a:r>
              <a:rPr lang="en-CA" sz="3200" dirty="0"/>
              <a:t>are in contact with each other</a:t>
            </a:r>
          </a:p>
        </p:txBody>
      </p:sp>
      <p:pic>
        <p:nvPicPr>
          <p:cNvPr id="6149" name="Picture 8" descr="http://www.countrywatch.com/imgs/global_thematic/Tectonic_Plat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62865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-457200"/>
            <a:ext cx="7851648" cy="1828800"/>
          </a:xfrm>
        </p:spPr>
        <p:txBody>
          <a:bodyPr/>
          <a:lstStyle/>
          <a:p>
            <a:pPr algn="l"/>
            <a:r>
              <a:rPr lang="en-US" dirty="0" smtClean="0"/>
              <a:t>What is an Earthquake?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382000" cy="4800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An earthquake is the shaking of the ground caused by a sudden </a:t>
            </a:r>
            <a:r>
              <a:rPr lang="en-US" sz="2800" b="1" dirty="0" smtClean="0">
                <a:solidFill>
                  <a:srgbClr val="FFFF00"/>
                </a:solidFill>
              </a:rPr>
              <a:t>release of built-up energy</a:t>
            </a:r>
            <a:r>
              <a:rPr lang="en-US" sz="2800" b="1" dirty="0" smtClean="0">
                <a:solidFill>
                  <a:schemeClr val="tx1"/>
                </a:solidFill>
              </a:rPr>
              <a:t> at or under Earth's surface.</a:t>
            </a:r>
          </a:p>
          <a:p>
            <a:pPr algn="l"/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CA" sz="2800" b="1" dirty="0" smtClean="0">
                <a:solidFill>
                  <a:schemeClr val="tx1"/>
                </a:solidFill>
              </a:rPr>
              <a:t>They occur at </a:t>
            </a:r>
            <a:r>
              <a:rPr lang="en-CA" sz="2800" b="1" dirty="0" smtClean="0">
                <a:solidFill>
                  <a:srgbClr val="FFFF00"/>
                </a:solidFill>
              </a:rPr>
              <a:t>all 3</a:t>
            </a:r>
            <a:r>
              <a:rPr lang="en-CA" sz="2800" b="1" dirty="0" smtClean="0">
                <a:solidFill>
                  <a:schemeClr val="tx1"/>
                </a:solidFill>
              </a:rPr>
              <a:t> types of Boundaries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tx1"/>
                </a:solidFill>
              </a:rPr>
              <a:t>Most of the time </a:t>
            </a:r>
            <a:r>
              <a:rPr lang="en-US" sz="2800" b="1" dirty="0" smtClean="0">
                <a:solidFill>
                  <a:srgbClr val="FFFF00"/>
                </a:solidFill>
              </a:rPr>
              <a:t>friction </a:t>
            </a:r>
            <a:r>
              <a:rPr lang="en-US" sz="2800" b="1" dirty="0" smtClean="0">
                <a:solidFill>
                  <a:schemeClr val="tx1"/>
                </a:solidFill>
              </a:rPr>
              <a:t>prevents plates from moving but eventually the </a:t>
            </a:r>
            <a:r>
              <a:rPr lang="en-US" sz="2800" b="1" dirty="0" smtClean="0">
                <a:solidFill>
                  <a:srgbClr val="FFFF00"/>
                </a:solidFill>
              </a:rPr>
              <a:t>strain </a:t>
            </a:r>
            <a:r>
              <a:rPr lang="en-US" sz="2800" b="1" dirty="0" smtClean="0">
                <a:solidFill>
                  <a:schemeClr val="tx1"/>
                </a:solidFill>
              </a:rPr>
              <a:t>becomes </a:t>
            </a:r>
            <a:r>
              <a:rPr lang="en-US" sz="2800" b="1" dirty="0" smtClean="0">
                <a:solidFill>
                  <a:srgbClr val="FFFF00"/>
                </a:solidFill>
              </a:rPr>
              <a:t>greater</a:t>
            </a:r>
            <a:r>
              <a:rPr lang="en-US" sz="2800" b="1" dirty="0" smtClean="0">
                <a:solidFill>
                  <a:schemeClr val="tx1"/>
                </a:solidFill>
              </a:rPr>
              <a:t> than the friction and the </a:t>
            </a:r>
            <a:r>
              <a:rPr lang="en-US" sz="2800" b="1" dirty="0" smtClean="0">
                <a:solidFill>
                  <a:srgbClr val="FFFF00"/>
                </a:solidFill>
              </a:rPr>
              <a:t>plates slip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8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CA" sz="2800" b="1" dirty="0" smtClean="0">
                <a:solidFill>
                  <a:schemeClr val="tx1"/>
                </a:solidFill>
              </a:rPr>
              <a:t>The movement occurs along a </a:t>
            </a:r>
            <a:r>
              <a:rPr lang="en-CA" sz="2800" b="1" dirty="0" smtClean="0">
                <a:solidFill>
                  <a:srgbClr val="FFFF00"/>
                </a:solidFill>
              </a:rPr>
              <a:t>FAULT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l"/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buFont typeface="Wingdings" pitchFamily="2" charset="2"/>
              <a:buChar char="ü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399032"/>
          </a:xfrm>
        </p:spPr>
        <p:txBody>
          <a:bodyPr/>
          <a:lstStyle/>
          <a:p>
            <a:r>
              <a:rPr lang="en-CA" dirty="0" smtClean="0"/>
              <a:t>Describing an Earthquake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FOCUS</a:t>
            </a:r>
            <a:r>
              <a:rPr lang="en-US" sz="2400" dirty="0" smtClean="0"/>
              <a:t>= The point at which the </a:t>
            </a:r>
            <a:r>
              <a:rPr lang="en-US" sz="2400" dirty="0" smtClean="0">
                <a:solidFill>
                  <a:srgbClr val="FFFF00"/>
                </a:solidFill>
              </a:rPr>
              <a:t>FIRST</a:t>
            </a:r>
            <a:r>
              <a:rPr lang="en-US" sz="2400" dirty="0" smtClean="0"/>
              <a:t> movement occurs ( where the rocks first move)</a:t>
            </a:r>
          </a:p>
          <a:p>
            <a:pPr lvl="1"/>
            <a:r>
              <a:rPr lang="en-US" sz="2400" dirty="0" smtClean="0"/>
              <a:t>This usually occurs many kilometers below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EPICENTER</a:t>
            </a:r>
            <a:r>
              <a:rPr lang="en-US" sz="2400" dirty="0" smtClean="0"/>
              <a:t>= The point at Earth’s surface </a:t>
            </a:r>
            <a:r>
              <a:rPr lang="en-US" sz="2400" dirty="0" smtClean="0">
                <a:solidFill>
                  <a:srgbClr val="FFFF00"/>
                </a:solidFill>
              </a:rPr>
              <a:t>directly above</a:t>
            </a:r>
            <a:r>
              <a:rPr lang="en-US" sz="2400" dirty="0" smtClean="0"/>
              <a:t> the earthquake’s </a:t>
            </a:r>
            <a:r>
              <a:rPr lang="en-US" sz="2400" dirty="0" smtClean="0">
                <a:solidFill>
                  <a:srgbClr val="FFFF00"/>
                </a:solidFill>
              </a:rPr>
              <a:t>focus</a:t>
            </a:r>
          </a:p>
          <a:p>
            <a:endParaRPr lang="en-US" sz="2400" dirty="0"/>
          </a:p>
        </p:txBody>
      </p:sp>
      <p:pic>
        <p:nvPicPr>
          <p:cNvPr id="4" name="Picture 6" descr="http://www.revisionworld.ie/files/earthquakes%20copy.jpg"/>
          <p:cNvPicPr>
            <a:picLocks noChangeAspect="1" noChangeArrowheads="1"/>
          </p:cNvPicPr>
          <p:nvPr/>
        </p:nvPicPr>
        <p:blipFill>
          <a:blip r:embed="rId2" cstate="print"/>
          <a:srcRect l="9120" b="15517"/>
          <a:stretch>
            <a:fillRect/>
          </a:stretch>
        </p:blipFill>
        <p:spPr bwMode="auto">
          <a:xfrm>
            <a:off x="2895600" y="3276600"/>
            <a:ext cx="4800600" cy="337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Seismology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dirty="0" smtClean="0"/>
              <a:t>When an Earthquake occurs it releases its </a:t>
            </a:r>
            <a:r>
              <a:rPr lang="en-CA" dirty="0" smtClean="0">
                <a:solidFill>
                  <a:srgbClr val="FFFF00"/>
                </a:solidFill>
              </a:rPr>
              <a:t>vibration energy </a:t>
            </a:r>
            <a:r>
              <a:rPr lang="en-CA" dirty="0" smtClean="0"/>
              <a:t>in the form of WAVES</a:t>
            </a:r>
          </a:p>
          <a:p>
            <a:pPr lvl="1">
              <a:buFont typeface="Wingdings" pitchFamily="2" charset="2"/>
              <a:buChar char="q"/>
            </a:pPr>
            <a:r>
              <a:rPr lang="en-CA" dirty="0" smtClean="0"/>
              <a:t>These are called: </a:t>
            </a:r>
            <a:r>
              <a:rPr lang="en-CA" dirty="0" smtClean="0">
                <a:solidFill>
                  <a:srgbClr val="FFFF00"/>
                </a:solidFill>
              </a:rPr>
              <a:t>SEISMIC WAVES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Seismology is the study of Earthquakes and the energy waves that it releases </a:t>
            </a:r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There are 3 different types of waves: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CA" dirty="0" smtClean="0">
                <a:solidFill>
                  <a:srgbClr val="FFFF00"/>
                </a:solidFill>
              </a:rPr>
              <a:t>P-Waves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CA" dirty="0" smtClean="0">
                <a:solidFill>
                  <a:srgbClr val="FFFF00"/>
                </a:solidFill>
              </a:rPr>
              <a:t>S-Waves</a:t>
            </a:r>
          </a:p>
          <a:p>
            <a:pPr marL="1051560" lvl="1" indent="-514350">
              <a:buFont typeface="+mj-lt"/>
              <a:buAutoNum type="arabicPeriod"/>
            </a:pPr>
            <a:r>
              <a:rPr lang="en-CA" dirty="0" smtClean="0">
                <a:solidFill>
                  <a:srgbClr val="FFFF00"/>
                </a:solidFill>
              </a:rPr>
              <a:t>L-Waves</a:t>
            </a:r>
          </a:p>
          <a:p>
            <a:pPr marL="1051560" lvl="1" indent="-514350">
              <a:buFont typeface="+mj-lt"/>
              <a:buAutoNum type="arabicPeriod"/>
            </a:pPr>
            <a:endParaRPr lang="en-CA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Picture 6" descr="http://ww2.lafayette.edu/~malincol/Geol120/seismo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"/>
            <a:ext cx="4267200" cy="18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304800"/>
          <a:ext cx="8763000" cy="6073140"/>
        </p:xfrm>
        <a:graphic>
          <a:graphicData uri="http://schemas.openxmlformats.org/drawingml/2006/table">
            <a:tbl>
              <a:tblPr/>
              <a:tblGrid>
                <a:gridCol w="2107006"/>
                <a:gridCol w="4002976"/>
                <a:gridCol w="2653018"/>
              </a:tblGrid>
              <a:tr h="1502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Seismic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Ground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502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- Wave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rimary wave (1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to arrive)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travels through solid, liquid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66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- Wave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econdary wave (2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to arrive)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travels through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olid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greater damage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023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- Wave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ove wave (</a:t>
                      </a: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ast to arrive)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roll along Earth’s surface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37750" b="28275"/>
          <a:stretch>
            <a:fillRect/>
          </a:stretch>
        </p:blipFill>
        <p:spPr bwMode="auto">
          <a:xfrm>
            <a:off x="6553200" y="32766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73615"/>
          <a:stretch>
            <a:fillRect/>
          </a:stretch>
        </p:blipFill>
        <p:spPr bwMode="auto">
          <a:xfrm>
            <a:off x="6576254" y="4953000"/>
            <a:ext cx="256774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b="71687"/>
          <a:stretch>
            <a:fillRect/>
          </a:stretch>
        </p:blipFill>
        <p:spPr bwMode="auto">
          <a:xfrm>
            <a:off x="6536942" y="1752600"/>
            <a:ext cx="260705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Waves on a Seismograph</a:t>
            </a:r>
            <a:endParaRPr lang="en-US" dirty="0"/>
          </a:p>
        </p:txBody>
      </p:sp>
      <p:pic>
        <p:nvPicPr>
          <p:cNvPr id="35842" name="Picture 2" descr="http://higheredbcs.wiley.com/legacy/college/levin/0471697435/chap_tut/images/nw0100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620000" cy="29622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648200"/>
            <a:ext cx="76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between the arrival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P-waves and the S-waves that tells scientists how far they are from the epicenter of the earthquake!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</a:t>
            </a:r>
            <a:r>
              <a:rPr lang="en-C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P-waves can </a:t>
            </a:r>
            <a:r>
              <a:rPr lang="en-CA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through the Earth’s liquid outer core!</a:t>
            </a:r>
          </a:p>
          <a:p>
            <a:endParaRPr lang="en-CA" sz="2400" b="1" dirty="0">
              <a:solidFill>
                <a:srgbClr val="FFFF00"/>
              </a:solidFill>
            </a:endParaRPr>
          </a:p>
          <a:p>
            <a:pPr lvl="1"/>
            <a:r>
              <a:rPr lang="en-CA" sz="2400" dirty="0">
                <a:solidFill>
                  <a:srgbClr val="FFFF00"/>
                </a:solidFill>
              </a:rPr>
              <a:t>	</a:t>
            </a:r>
          </a:p>
          <a:p>
            <a:r>
              <a:rPr lang="en-CA" sz="2400" dirty="0">
                <a:solidFill>
                  <a:srgbClr val="FFFF00"/>
                </a:solidFill>
              </a:rPr>
              <a:t>		</a:t>
            </a:r>
          </a:p>
        </p:txBody>
      </p:sp>
      <p:pic>
        <p:nvPicPr>
          <p:cNvPr id="9220" name="Picture 2" descr="http://www.astro.virginia.edu/class/oconnell/astr121/im/seismic-waves-crossec-CM.jpg"/>
          <p:cNvPicPr>
            <a:picLocks noChangeAspect="1" noChangeArrowheads="1"/>
          </p:cNvPicPr>
          <p:nvPr/>
        </p:nvPicPr>
        <p:blipFill>
          <a:blip r:embed="rId2" cstate="print"/>
          <a:srcRect t="1488" r="5797"/>
          <a:stretch>
            <a:fillRect/>
          </a:stretch>
        </p:blipFill>
        <p:spPr bwMode="auto">
          <a:xfrm>
            <a:off x="0" y="990600"/>
            <a:ext cx="49530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tulane.edu/~sanelson/images/s-waveshad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848100" cy="36051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60960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S-Waves cannot </a:t>
            </a:r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penetrate the Outer Liquid Core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r>
              <a:rPr lang="en-CA" sz="3600" b="1" dirty="0" smtClean="0"/>
              <a:t>How do we Measure Earthquakes???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0"/>
            <a:ext cx="8229600" cy="4572000"/>
          </a:xfrm>
        </p:spPr>
        <p:txBody>
          <a:bodyPr/>
          <a:lstStyle/>
          <a:p>
            <a:pPr lvl="1"/>
            <a:r>
              <a:rPr lang="en-CA" sz="2400" b="1" dirty="0" smtClean="0">
                <a:solidFill>
                  <a:srgbClr val="FFFF00"/>
                </a:solidFill>
              </a:rPr>
              <a:t>seismometer</a:t>
            </a:r>
            <a:r>
              <a:rPr lang="en-CA" sz="2400" b="1" dirty="0" smtClean="0"/>
              <a:t> = measures ground movement</a:t>
            </a:r>
          </a:p>
          <a:p>
            <a:pPr lvl="1"/>
            <a:r>
              <a:rPr lang="en-CA" sz="2400" b="1" dirty="0" smtClean="0"/>
              <a:t>	</a:t>
            </a:r>
            <a:r>
              <a:rPr lang="en-CA" sz="2400" b="1" dirty="0" smtClean="0">
                <a:solidFill>
                  <a:srgbClr val="FFFF00"/>
                </a:solidFill>
              </a:rPr>
              <a:t>seismogram</a:t>
            </a:r>
            <a:r>
              <a:rPr lang="en-CA" sz="2400" b="1" dirty="0" smtClean="0"/>
              <a:t> = a recording of the ground movement</a:t>
            </a:r>
          </a:p>
          <a:p>
            <a:pPr lvl="1"/>
            <a:r>
              <a:rPr lang="en-CA" sz="2400" b="1" dirty="0" smtClean="0">
                <a:solidFill>
                  <a:srgbClr val="FFFF00"/>
                </a:solidFill>
              </a:rPr>
              <a:t>magnitude</a:t>
            </a:r>
            <a:r>
              <a:rPr lang="en-CA" sz="2400" b="1" dirty="0" smtClean="0"/>
              <a:t> = size of earthquake based on size of waves</a:t>
            </a:r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6" descr="http://ww2.lafayette.edu/~malincol/Geol120/seismo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2581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399032"/>
          </a:xfrm>
        </p:spPr>
        <p:txBody>
          <a:bodyPr/>
          <a:lstStyle/>
          <a:p>
            <a:r>
              <a:rPr lang="en-CA" dirty="0" smtClean="0"/>
              <a:t>S-P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4572000"/>
          </a:xfrm>
        </p:spPr>
        <p:txBody>
          <a:bodyPr/>
          <a:lstStyle/>
          <a:p>
            <a:pPr lvl="1"/>
            <a:r>
              <a:rPr lang="en-CA" sz="2800" dirty="0" smtClean="0"/>
              <a:t>The amount of time between when the P-waves first arrive and the S-waves arrive</a:t>
            </a:r>
          </a:p>
          <a:p>
            <a:pPr lvl="1"/>
            <a:r>
              <a:rPr lang="en-CA" sz="2800" dirty="0" smtClean="0"/>
              <a:t>	Allows us to calculate </a:t>
            </a:r>
            <a:r>
              <a:rPr lang="en-CA" sz="2800" dirty="0" smtClean="0">
                <a:solidFill>
                  <a:srgbClr val="FFFF00"/>
                </a:solidFill>
              </a:rPr>
              <a:t>how far away an epicentre is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95600"/>
            <a:ext cx="5257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VOLCANOES</a:t>
            </a:r>
            <a:r>
              <a:rPr lang="en-CA" dirty="0" smtClean="0"/>
              <a:t> and 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www.amureprints.com/img1/Close%20To%20Home/2006/cl0610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003675" cy="55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05400" y="2286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EARTHQUAKES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99032"/>
          </a:xfrm>
        </p:spPr>
        <p:txBody>
          <a:bodyPr/>
          <a:lstStyle/>
          <a:p>
            <a:r>
              <a:rPr lang="en-CA" dirty="0" smtClean="0"/>
              <a:t>The Richter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8800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Richter Scale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the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ground movement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using a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seismometer</a:t>
            </a:r>
          </a:p>
          <a:p>
            <a:pPr marL="457200" indent="-457200"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Courier New" pitchFamily="49" charset="0"/>
              <a:buChar char="o"/>
            </a:pPr>
            <a:r>
              <a:rPr lang="en-CA" sz="2400" dirty="0" smtClean="0"/>
              <a:t>each whole number increase on the magnitude scale = a </a:t>
            </a:r>
            <a:r>
              <a:rPr lang="en-CA" sz="2400" dirty="0" smtClean="0">
                <a:solidFill>
                  <a:srgbClr val="FFFF00"/>
                </a:solidFill>
              </a:rPr>
              <a:t>10x increase </a:t>
            </a:r>
            <a:r>
              <a:rPr lang="en-CA" sz="2400" dirty="0" smtClean="0"/>
              <a:t>in the size of waves</a:t>
            </a:r>
          </a:p>
          <a:p>
            <a:pPr lvl="1">
              <a:buFont typeface="Courier New" pitchFamily="49" charset="0"/>
              <a:buChar char="o"/>
            </a:pPr>
            <a:endParaRPr lang="en-CA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CA" sz="2400" dirty="0" smtClean="0"/>
              <a:t> 	magnitude 2.0 = can feel at the </a:t>
            </a:r>
            <a:r>
              <a:rPr lang="en-CA" sz="2400" dirty="0" smtClean="0">
                <a:solidFill>
                  <a:srgbClr val="FFFF00"/>
                </a:solidFill>
              </a:rPr>
              <a:t>epicentre</a:t>
            </a:r>
          </a:p>
          <a:p>
            <a:pPr lvl="1">
              <a:buFont typeface="Courier New" pitchFamily="49" charset="0"/>
              <a:buChar char="o"/>
            </a:pPr>
            <a:endParaRPr lang="en-CA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CA" sz="2400" dirty="0" smtClean="0"/>
              <a:t> 	magnitude 6.0 = </a:t>
            </a:r>
            <a:r>
              <a:rPr lang="en-CA" sz="2400" dirty="0" smtClean="0">
                <a:solidFill>
                  <a:srgbClr val="FFFF00"/>
                </a:solidFill>
              </a:rPr>
              <a:t>damages weaker buildings</a:t>
            </a:r>
          </a:p>
          <a:p>
            <a:pPr lvl="1">
              <a:buFont typeface="Courier New" pitchFamily="49" charset="0"/>
              <a:buChar char="o"/>
            </a:pPr>
            <a:endParaRPr lang="en-CA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CA" sz="2400" dirty="0" smtClean="0"/>
              <a:t> 	magnitude 8.0 =  </a:t>
            </a:r>
            <a:r>
              <a:rPr lang="en-CA" sz="2400" dirty="0" smtClean="0">
                <a:solidFill>
                  <a:srgbClr val="FFFF00"/>
                </a:solidFill>
              </a:rPr>
              <a:t>severe damage to buildings</a:t>
            </a:r>
          </a:p>
          <a:p>
            <a:pPr lvl="1">
              <a:buFont typeface="Courier New" pitchFamily="49" charset="0"/>
              <a:buChar char="o"/>
            </a:pPr>
            <a:endParaRPr lang="en-CA" sz="2400" dirty="0" smtClean="0"/>
          </a:p>
          <a:p>
            <a:pPr lvl="1">
              <a:buFont typeface="Courier New" pitchFamily="49" charset="0"/>
              <a:buChar char="o"/>
            </a:pPr>
            <a:r>
              <a:rPr lang="en-CA" sz="2400" dirty="0" smtClean="0"/>
              <a:t> 	difference in wave size from magnitude 2.0 to 6.0 = </a:t>
            </a:r>
          </a:p>
          <a:p>
            <a:pPr lvl="1">
              <a:buNone/>
            </a:pPr>
            <a:r>
              <a:rPr lang="en-CA" sz="2400" dirty="0" smtClean="0"/>
              <a:t>    	</a:t>
            </a:r>
            <a:r>
              <a:rPr lang="en-CA" sz="2400" dirty="0" smtClean="0">
                <a:solidFill>
                  <a:srgbClr val="FFFF00"/>
                </a:solidFill>
              </a:rPr>
              <a:t>10 x 10 x 10 x 10 = 10 000x bigger </a:t>
            </a:r>
            <a:r>
              <a:rPr lang="en-CA" sz="2400" dirty="0" smtClean="0"/>
              <a:t>(like the pH scale)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362456"/>
          </a:xfrm>
        </p:spPr>
        <p:txBody>
          <a:bodyPr/>
          <a:lstStyle/>
          <a:p>
            <a:r>
              <a:rPr lang="en-US" dirty="0" smtClean="0"/>
              <a:t>Did you Know….???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828800"/>
            <a:ext cx="7772400" cy="34675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largest recorded earthquake in        Canada was a magnitude 8.1 that                 struck off the shore of the Queen Charlotte Islands on October 22, 1949!</a:t>
            </a:r>
          </a:p>
          <a:p>
            <a:pPr>
              <a:buFont typeface="Wingdings" pitchFamily="2" charset="2"/>
              <a:buChar char="v"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largest recorded earthquake in the world was a magnitude 9.5 in Chile on May 22, 1960!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5" name="Picture 1" descr="C:\Documents and Settings\SD23\Local Settings\Temporary Internet Files\Content.IE5\P8M4E9VB\MCBD06922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2614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Identifying and Measuring Seismic Waves</a:t>
            </a:r>
            <a:endParaRPr lang="en-US" sz="4400" dirty="0"/>
          </a:p>
        </p:txBody>
      </p:sp>
      <p:pic>
        <p:nvPicPr>
          <p:cNvPr id="4" name="Seismology_and_the_Science_of_Earthquakes__Waves__Magnitude__and_the_Richter_Scale.asf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802756" cy="4638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CA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3880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sz="2400" dirty="0" smtClean="0"/>
              <a:t>be able to describe why </a:t>
            </a:r>
            <a:r>
              <a:rPr lang="en-CA" sz="2400" dirty="0" smtClean="0">
                <a:solidFill>
                  <a:srgbClr val="FFFF00"/>
                </a:solidFill>
              </a:rPr>
              <a:t>volcanoes</a:t>
            </a:r>
            <a:r>
              <a:rPr lang="en-CA" sz="2400" dirty="0" smtClean="0"/>
              <a:t> occur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smtClean="0">
                <a:sym typeface="Wingdings" pitchFamily="2" charset="2"/>
              </a:rPr>
              <a:t> be able to describe the 3 main types of volcanoes:</a:t>
            </a:r>
          </a:p>
          <a:p>
            <a:pPr lvl="4">
              <a:buFont typeface="Wingdings" pitchFamily="2" charset="2"/>
              <a:buChar char="q"/>
            </a:pPr>
            <a:r>
              <a:rPr lang="en-CA" sz="2400" dirty="0" smtClean="0">
                <a:sym typeface="Wingdings" pitchFamily="2" charset="2"/>
              </a:rPr>
              <a:t>  </a:t>
            </a:r>
            <a:r>
              <a:rPr lang="en-CA" sz="2400" dirty="0" smtClean="0">
                <a:solidFill>
                  <a:srgbClr val="FFFF00"/>
                </a:solidFill>
                <a:sym typeface="Wingdings" pitchFamily="2" charset="2"/>
              </a:rPr>
              <a:t>composite</a:t>
            </a:r>
          </a:p>
          <a:p>
            <a:pPr lvl="4">
              <a:buFont typeface="Wingdings" pitchFamily="2" charset="2"/>
              <a:buChar char="q"/>
            </a:pPr>
            <a:r>
              <a:rPr lang="en-CA" sz="2400" dirty="0" smtClean="0">
                <a:sym typeface="Wingdings" pitchFamily="2" charset="2"/>
              </a:rPr>
              <a:t>  </a:t>
            </a:r>
            <a:r>
              <a:rPr lang="en-CA" sz="2400" dirty="0" smtClean="0">
                <a:solidFill>
                  <a:srgbClr val="FFFF00"/>
                </a:solidFill>
                <a:sym typeface="Wingdings" pitchFamily="2" charset="2"/>
              </a:rPr>
              <a:t>shield</a:t>
            </a:r>
          </a:p>
          <a:p>
            <a:pPr lvl="4">
              <a:buFont typeface="Wingdings" pitchFamily="2" charset="2"/>
              <a:buChar char="q"/>
            </a:pPr>
            <a:r>
              <a:rPr lang="en-CA" sz="2400" dirty="0" smtClean="0">
                <a:sym typeface="Wingdings" pitchFamily="2" charset="2"/>
              </a:rPr>
              <a:t>  </a:t>
            </a:r>
            <a:r>
              <a:rPr lang="en-CA" sz="2400" dirty="0" smtClean="0">
                <a:solidFill>
                  <a:srgbClr val="FFFF00"/>
                </a:solidFill>
                <a:sym typeface="Wingdings" pitchFamily="2" charset="2"/>
              </a:rPr>
              <a:t>rift eruptions</a:t>
            </a:r>
          </a:p>
          <a:p>
            <a:pPr>
              <a:buFont typeface="Wingdings" pitchFamily="2" charset="2"/>
              <a:buChar char="q"/>
            </a:pPr>
            <a:r>
              <a:rPr lang="en-CA" sz="2400" dirty="0" smtClean="0"/>
              <a:t>be able to describe why </a:t>
            </a:r>
            <a:r>
              <a:rPr lang="en-CA" sz="2400" dirty="0" smtClean="0">
                <a:solidFill>
                  <a:srgbClr val="FFFF00"/>
                </a:solidFill>
              </a:rPr>
              <a:t>earthquakes</a:t>
            </a:r>
            <a:r>
              <a:rPr lang="en-CA" sz="2400" dirty="0" smtClean="0"/>
              <a:t> occur</a:t>
            </a:r>
            <a:endParaRPr lang="en-CA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q"/>
            </a:pPr>
            <a:r>
              <a:rPr lang="en-CA" sz="2400" dirty="0" smtClean="0">
                <a:sym typeface="Wingdings" pitchFamily="2" charset="2"/>
              </a:rPr>
              <a:t> be able to describe the different types of waves</a:t>
            </a:r>
          </a:p>
          <a:p>
            <a:pPr>
              <a:buNone/>
            </a:pPr>
            <a:r>
              <a:rPr lang="en-CA" sz="2400" dirty="0" smtClean="0">
                <a:sym typeface="Wingdings" pitchFamily="2" charset="2"/>
              </a:rPr>
              <a:t>     associated with earthquakes:</a:t>
            </a:r>
          </a:p>
          <a:p>
            <a:pPr lvl="4">
              <a:buFont typeface="Wingdings" pitchFamily="2" charset="2"/>
              <a:buChar char="q"/>
            </a:pPr>
            <a:r>
              <a:rPr lang="en-CA" sz="2400" dirty="0" smtClean="0">
                <a:sym typeface="Wingdings" pitchFamily="2" charset="2"/>
              </a:rPr>
              <a:t>  </a:t>
            </a:r>
            <a:r>
              <a:rPr lang="en-CA" sz="2400" dirty="0" smtClean="0">
                <a:solidFill>
                  <a:srgbClr val="FFFF00"/>
                </a:solidFill>
                <a:sym typeface="Wingdings" pitchFamily="2" charset="2"/>
              </a:rPr>
              <a:t>P-wave</a:t>
            </a:r>
          </a:p>
          <a:p>
            <a:pPr lvl="4">
              <a:buFont typeface="Wingdings" pitchFamily="2" charset="2"/>
              <a:buChar char="q"/>
            </a:pPr>
            <a:r>
              <a:rPr lang="en-CA" sz="2400" dirty="0" smtClean="0">
                <a:solidFill>
                  <a:srgbClr val="FFFF00"/>
                </a:solidFill>
                <a:sym typeface="Wingdings" pitchFamily="2" charset="2"/>
              </a:rPr>
              <a:t>  S-wave</a:t>
            </a:r>
          </a:p>
          <a:p>
            <a:pPr lvl="4">
              <a:buFont typeface="Wingdings" pitchFamily="2" charset="2"/>
              <a:buChar char="q"/>
            </a:pPr>
            <a:r>
              <a:rPr lang="en-CA" sz="2400" dirty="0" smtClean="0">
                <a:solidFill>
                  <a:srgbClr val="FFFF00"/>
                </a:solidFill>
                <a:sym typeface="Wingdings" pitchFamily="2" charset="2"/>
              </a:rPr>
              <a:t>  L-wave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16864"/>
          </a:xfrm>
        </p:spPr>
        <p:txBody>
          <a:bodyPr/>
          <a:lstStyle/>
          <a:p>
            <a:r>
              <a:rPr dirty="0" smtClean="0">
                <a:solidFill>
                  <a:schemeClr val="accent1"/>
                </a:solidFill>
              </a:rPr>
              <a:t>Volcanoes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5108448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 term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volcano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comes from the name of the Roman god of fire, </a:t>
            </a:r>
            <a:r>
              <a:rPr lang="en-US" sz="32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Vulcan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There are different types of volcanoes.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Explosive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Eruptions like we see in the movies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CA" sz="3200" dirty="0" smtClean="0">
                <a:latin typeface="Arial" pitchFamily="34" charset="0"/>
                <a:cs typeface="Arial" pitchFamily="34" charset="0"/>
              </a:rPr>
              <a:t>Slowly flowing </a:t>
            </a:r>
            <a:r>
              <a:rPr lang="en-CA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non-violent</a:t>
            </a:r>
            <a:r>
              <a:rPr lang="en-CA" sz="3200" dirty="0" smtClean="0">
                <a:latin typeface="Arial" pitchFamily="34" charset="0"/>
                <a:cs typeface="Arial" pitchFamily="34" charset="0"/>
              </a:rPr>
              <a:t> eruptions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6" name="Picture 2" descr="C:\Documents and Settings\SD23\Local Settings\Temporary Internet Files\Content.IE5\IK9I6IHJ\MCj04123420000[1].wm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4172834" cy="3369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So why are some volcano</a:t>
            </a:r>
            <a:r>
              <a:rPr lang="en-US"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</a:t>
            </a:r>
            <a:r>
              <a:rPr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 more "explosive" than others?</a:t>
            </a:r>
            <a:br>
              <a:rPr sz="4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gas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the magma is one of the things that determines how violent an eruption will be. </a:t>
            </a:r>
          </a:p>
          <a:p>
            <a:pPr lvl="1"/>
            <a:r>
              <a:rPr lang="en-CA" dirty="0" smtClean="0"/>
              <a:t>The more dissolved gas, the more explosive!</a:t>
            </a:r>
            <a:endParaRPr lang="en-US" dirty="0"/>
          </a:p>
        </p:txBody>
      </p:sp>
      <p:pic>
        <p:nvPicPr>
          <p:cNvPr id="7" name="Picture 2" descr="http://www.ecoenquirer.com/EPA-volcanoes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505200" y="3962400"/>
            <a:ext cx="3429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VISCOSITY of Magma</a:t>
            </a:r>
            <a:b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943600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>
                <a:solidFill>
                  <a:srgbClr val="FFFF00"/>
                </a:solidFill>
              </a:rPr>
              <a:t>Viscosity</a:t>
            </a:r>
            <a:r>
              <a:rPr lang="en-CA" dirty="0" smtClean="0"/>
              <a:t> measures the thickness of a fluid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Thick, sticky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magma slows down the escape of gases and may also block a volcano’s main vent.</a:t>
            </a:r>
          </a:p>
          <a:p>
            <a:pPr marL="448056" lvl="1" indent="-384048">
              <a:buSzPct val="80000"/>
              <a:buFont typeface="Wingdings 2"/>
              <a:buChar char=""/>
            </a:pPr>
            <a:r>
              <a:rPr lang="en-C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it finally breaks through it is </a:t>
            </a:r>
            <a:r>
              <a:rPr lang="en-C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explosive.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4" name="Picture 2" descr="http://www.handsofhopedisasterreliefservices.org/b2b/pics/Sidr_H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667000"/>
            <a:ext cx="2704668" cy="1933575"/>
          </a:xfrm>
          <a:prstGeom prst="rect">
            <a:avLst/>
          </a:prstGeom>
          <a:noFill/>
        </p:spPr>
      </p:pic>
      <p:pic>
        <p:nvPicPr>
          <p:cNvPr id="5" name="Picture 6" descr="http://mamchenkov.net/wordpress/wp-content/drop_of_wa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438400"/>
            <a:ext cx="2743200" cy="23788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1981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(honey)                         LOW (water)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CA" dirty="0" err="1" smtClean="0"/>
              <a:t>Pyroclastic</a:t>
            </a:r>
            <a:r>
              <a:rPr lang="en-CA" dirty="0" smtClean="0"/>
              <a:t> Flows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/>
          <a:lstStyle/>
          <a:p>
            <a:r>
              <a:rPr lang="en-US" dirty="0" smtClean="0"/>
              <a:t>Explosive volcanoes can release tiny pieces of </a:t>
            </a:r>
            <a:r>
              <a:rPr lang="en-US" dirty="0" smtClean="0">
                <a:solidFill>
                  <a:srgbClr val="FFFF00"/>
                </a:solidFill>
              </a:rPr>
              <a:t>volcanic glass, dust and gases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super explosive eruptions glass and gases can combine to form dense, super heated  cloud that travels down hill at high speeds= </a:t>
            </a:r>
            <a:r>
              <a:rPr lang="en-US" dirty="0" smtClean="0">
                <a:solidFill>
                  <a:srgbClr val="FFFF00"/>
                </a:solidFill>
              </a:rPr>
              <a:t>PYROCLASTIC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FLOW</a:t>
            </a:r>
          </a:p>
          <a:p>
            <a:endParaRPr lang="en-US" dirty="0"/>
          </a:p>
        </p:txBody>
      </p:sp>
      <p:pic>
        <p:nvPicPr>
          <p:cNvPr id="6" name="Picture 2" descr="Figures 37-40. Pyroclastic flowA series showing the movement of a small pyroclastic flow shed from the margins of the growing dome (in cloud) on Montserrat in 1997.The photos were taken only a few seconds apart. The flow looks like ground-hugging grey smoke, but consists of a mixture of gas, ash, and dense hot lava blocks. The shroud of ashy cloud conceals the dense interior, and in fact sometimes separates from the dense part to form a less dense, more mobile current called a pyroclastic surge. (Photos by M. Stasiuk (Geological Survey of Canada)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648200"/>
            <a:ext cx="3276600" cy="212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yroclastic flows move down Mayon Volcano, Philippin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3884612"/>
            <a:ext cx="4752975" cy="2973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geo.umn.edu/courses/1001/Summer_Session/img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332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616</TotalTime>
  <Words>865</Words>
  <Application>Microsoft Office PowerPoint</Application>
  <PresentationFormat>On-screen Show (4:3)</PresentationFormat>
  <Paragraphs>169</Paragraphs>
  <Slides>32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Courier New</vt:lpstr>
      <vt:lpstr>Verdana</vt:lpstr>
      <vt:lpstr>Wingdings</vt:lpstr>
      <vt:lpstr>Wingdings 2</vt:lpstr>
      <vt:lpstr>Verve</vt:lpstr>
      <vt:lpstr>Recall Tectonic Plates Move in 3 Different Ways </vt:lpstr>
      <vt:lpstr>____________ and ____________</vt:lpstr>
      <vt:lpstr>VOLCANOES and ___________</vt:lpstr>
      <vt:lpstr>Today’s Objectives</vt:lpstr>
      <vt:lpstr>Volcanoes</vt:lpstr>
      <vt:lpstr>So why are some volcanoes more "explosive" than others? </vt:lpstr>
      <vt:lpstr>The VISCOSITY of Magma </vt:lpstr>
      <vt:lpstr>Pyroclastic Flows</vt:lpstr>
      <vt:lpstr>PowerPoint Presentation</vt:lpstr>
      <vt:lpstr>Watch what happened… in just 57 seconds… </vt:lpstr>
      <vt:lpstr>The 3 types of Volcanoes</vt:lpstr>
      <vt:lpstr>Composite Volcanoes</vt:lpstr>
      <vt:lpstr>Composite Volcanoes in BC </vt:lpstr>
      <vt:lpstr>Shield Volcanoes</vt:lpstr>
      <vt:lpstr>Shield Volcanoes in BC </vt:lpstr>
      <vt:lpstr>Rift Eruptions</vt:lpstr>
      <vt:lpstr>Why can Volcanoes be so Dangerous???</vt:lpstr>
      <vt:lpstr>Mount St. Helens</vt:lpstr>
      <vt:lpstr>PowerPoint Presentation</vt:lpstr>
      <vt:lpstr>Earthquakes!</vt:lpstr>
      <vt:lpstr>PowerPoint Presentation</vt:lpstr>
      <vt:lpstr>What is an Earthquake?</vt:lpstr>
      <vt:lpstr>Describing an Earthquake</vt:lpstr>
      <vt:lpstr>Seismology</vt:lpstr>
      <vt:lpstr>PowerPoint Presentation</vt:lpstr>
      <vt:lpstr>Types of Waves on a Seismograph</vt:lpstr>
      <vt:lpstr>PowerPoint Presentation</vt:lpstr>
      <vt:lpstr>How do we Measure Earthquakes???</vt:lpstr>
      <vt:lpstr>S-P Interval</vt:lpstr>
      <vt:lpstr>The Richter Scale</vt:lpstr>
      <vt:lpstr>Did you Know….???</vt:lpstr>
      <vt:lpstr>Identifying and Measuring Seismic Waves</vt:lpstr>
    </vt:vector>
  </TitlesOfParts>
  <Company>Central Okanagan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____________ and ____________</dc:title>
  <dc:creator>School District No. 23</dc:creator>
  <cp:lastModifiedBy>teacher</cp:lastModifiedBy>
  <cp:revision>56</cp:revision>
  <dcterms:created xsi:type="dcterms:W3CDTF">2009-04-23T03:14:27Z</dcterms:created>
  <dcterms:modified xsi:type="dcterms:W3CDTF">2015-05-25T16:44:32Z</dcterms:modified>
</cp:coreProperties>
</file>