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74" r:id="rId2"/>
    <p:sldId id="276" r:id="rId3"/>
    <p:sldId id="258" r:id="rId4"/>
    <p:sldId id="257" r:id="rId5"/>
    <p:sldId id="267" r:id="rId6"/>
    <p:sldId id="278" r:id="rId7"/>
    <p:sldId id="279" r:id="rId8"/>
    <p:sldId id="280" r:id="rId9"/>
    <p:sldId id="260" r:id="rId10"/>
    <p:sldId id="281" r:id="rId11"/>
    <p:sldId id="261" r:id="rId12"/>
    <p:sldId id="272" r:id="rId13"/>
    <p:sldId id="282" r:id="rId14"/>
    <p:sldId id="263" r:id="rId15"/>
    <p:sldId id="264" r:id="rId16"/>
    <p:sldId id="265" r:id="rId17"/>
    <p:sldId id="266" r:id="rId18"/>
    <p:sldId id="273" r:id="rId19"/>
    <p:sldId id="284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2" autoAdjust="0"/>
  </p:normalViewPr>
  <p:slideViewPr>
    <p:cSldViewPr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3DD35-56B5-47AD-AFB3-D08373204852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7A0C0-D818-4C11-A50F-D2234D19B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79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F080AE-89BB-41AF-AA8D-A5CDF1CCC75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98E813-FE90-434C-B2D3-72DF7C513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80AE-89BB-41AF-AA8D-A5CDF1CCC75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E813-FE90-434C-B2D3-72DF7C513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80AE-89BB-41AF-AA8D-A5CDF1CCC75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E813-FE90-434C-B2D3-72DF7C513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F080AE-89BB-41AF-AA8D-A5CDF1CCC75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98E813-FE90-434C-B2D3-72DF7C5139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F080AE-89BB-41AF-AA8D-A5CDF1CCC75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98E813-FE90-434C-B2D3-72DF7C513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80AE-89BB-41AF-AA8D-A5CDF1CCC75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E813-FE90-434C-B2D3-72DF7C5139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80AE-89BB-41AF-AA8D-A5CDF1CCC75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E813-FE90-434C-B2D3-72DF7C5139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F080AE-89BB-41AF-AA8D-A5CDF1CCC75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98E813-FE90-434C-B2D3-72DF7C5139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80AE-89BB-41AF-AA8D-A5CDF1CCC75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E813-FE90-434C-B2D3-72DF7C513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F080AE-89BB-41AF-AA8D-A5CDF1CCC75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98E813-FE90-434C-B2D3-72DF7C5139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CA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F080AE-89BB-41AF-AA8D-A5CDF1CCC75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98E813-FE90-434C-B2D3-72DF7C5139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F080AE-89BB-41AF-AA8D-A5CDF1CCC75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98E813-FE90-434C-B2D3-72DF7C513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youtube.com/watch?v=3MFr2cC3erk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alrap.com/59/layers-of-the-earth.html" TargetMode="External"/><Relationship Id="rId2" Type="http://schemas.openxmlformats.org/officeDocument/2006/relationships/hyperlink" Target="http://www.cnn.com/interactive/nature/9903/earth.layers/frameset.exclude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12064"/>
            <a:ext cx="8382000" cy="1088136"/>
          </a:xfrm>
        </p:spPr>
        <p:txBody>
          <a:bodyPr/>
          <a:lstStyle/>
          <a:p>
            <a:r>
              <a:rPr lang="en-CA" sz="6000" dirty="0" smtClean="0"/>
              <a:t>_______ of the Earth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5360"/>
          </a:xfrm>
        </p:spPr>
        <p:txBody>
          <a:bodyPr>
            <a:normAutofit/>
          </a:bodyPr>
          <a:lstStyle/>
          <a:p>
            <a:r>
              <a:rPr lang="en-CA" sz="6600" dirty="0" err="1" smtClean="0"/>
              <a:t>ayers</a:t>
            </a:r>
            <a:endParaRPr lang="en-US" sz="6600" dirty="0"/>
          </a:p>
        </p:txBody>
      </p:sp>
      <p:pic>
        <p:nvPicPr>
          <p:cNvPr id="2050" name="Picture 2" descr="http://www.amureprints.com/img1/Calvin/1988/ch8805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8153400" cy="267703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" y="381000"/>
            <a:ext cx="327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600" dirty="0" smtClean="0"/>
              <a:t>Layers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25450"/>
            <a:ext cx="5903390" cy="574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Upper Mantle:(35 - 670 km)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8305800" cy="4572000"/>
          </a:xfrm>
        </p:spPr>
        <p:txBody>
          <a:bodyPr>
            <a:normAutofit lnSpcReduction="10000"/>
          </a:bodyPr>
          <a:lstStyle/>
          <a:p>
            <a:r>
              <a:rPr lang="en-CA" sz="3600" dirty="0" smtClean="0"/>
              <a:t>660 km think</a:t>
            </a:r>
          </a:p>
          <a:p>
            <a:r>
              <a:rPr lang="en-CA" sz="3600" dirty="0" smtClean="0"/>
              <a:t>Separated into 2 layers</a:t>
            </a:r>
          </a:p>
          <a:p>
            <a:pPr lvl="1"/>
            <a:r>
              <a:rPr lang="en-CA" sz="3600" dirty="0" smtClean="0"/>
              <a:t>The layer </a:t>
            </a:r>
            <a:r>
              <a:rPr lang="en-CA" sz="3600" dirty="0" smtClean="0">
                <a:solidFill>
                  <a:schemeClr val="accent2"/>
                </a:solidFill>
              </a:rPr>
              <a:t>closest to the crust </a:t>
            </a:r>
            <a:r>
              <a:rPr lang="en-CA" sz="3600" dirty="0" smtClean="0"/>
              <a:t>is the solid rock layer that makes up the tectonic plates</a:t>
            </a:r>
          </a:p>
          <a:p>
            <a:pPr lvl="1"/>
            <a:r>
              <a:rPr lang="en-CA" sz="3600" dirty="0" smtClean="0"/>
              <a:t>The layer below the plates is the semi-solid molten layer called the </a:t>
            </a:r>
            <a:r>
              <a:rPr lang="en-CA" sz="3600" dirty="0" smtClean="0">
                <a:solidFill>
                  <a:schemeClr val="accent2"/>
                </a:solidFill>
              </a:rPr>
              <a:t>ASTHENOSPHERE</a:t>
            </a:r>
          </a:p>
          <a:p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dl.coastline.edu/classes/internet/geology100/IntroLecture_files/image0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7467600" cy="5581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 err="1" smtClean="0"/>
              <a:t>Asthenosphere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/>
          </a:bodyPr>
          <a:lstStyle/>
          <a:p>
            <a:r>
              <a:rPr lang="en-CA" dirty="0" smtClean="0"/>
              <a:t>The molten rock layer, with a consistency of </a:t>
            </a:r>
            <a:r>
              <a:rPr lang="en-CA" dirty="0" smtClean="0">
                <a:solidFill>
                  <a:schemeClr val="accent2"/>
                </a:solidFill>
              </a:rPr>
              <a:t>thick toothpaste</a:t>
            </a:r>
          </a:p>
          <a:p>
            <a:r>
              <a:rPr lang="en-CA" dirty="0" smtClean="0">
                <a:solidFill>
                  <a:schemeClr val="accent2"/>
                </a:solidFill>
              </a:rPr>
              <a:t>Convection Currents </a:t>
            </a:r>
            <a:r>
              <a:rPr lang="en-CA" dirty="0" smtClean="0"/>
              <a:t>in the </a:t>
            </a:r>
            <a:r>
              <a:rPr lang="en-CA" dirty="0" err="1" smtClean="0"/>
              <a:t>asthenosphere</a:t>
            </a:r>
            <a:r>
              <a:rPr lang="en-CA" dirty="0" smtClean="0"/>
              <a:t> are partly responsible for the movement of the plates</a:t>
            </a:r>
          </a:p>
          <a:p>
            <a:r>
              <a:rPr lang="en-CA" dirty="0" smtClean="0"/>
              <a:t>The majority of the heat comes from </a:t>
            </a:r>
            <a:r>
              <a:rPr lang="en-CA" dirty="0" smtClean="0">
                <a:solidFill>
                  <a:schemeClr val="accent2"/>
                </a:solidFill>
              </a:rPr>
              <a:t>radioactive decay </a:t>
            </a:r>
            <a:r>
              <a:rPr lang="en-CA" dirty="0" smtClean="0"/>
              <a:t>within the mantle</a:t>
            </a:r>
          </a:p>
          <a:p>
            <a:endParaRPr lang="en-CA" dirty="0" smtClean="0"/>
          </a:p>
          <a:p>
            <a:pPr>
              <a:buNone/>
            </a:pPr>
            <a:r>
              <a:rPr lang="en-CA" sz="4800" dirty="0" smtClean="0"/>
              <a:t>ASTHENES= </a:t>
            </a:r>
            <a:r>
              <a:rPr lang="en-CA" sz="4800" dirty="0" smtClean="0">
                <a:solidFill>
                  <a:schemeClr val="accent2"/>
                </a:solidFill>
              </a:rPr>
              <a:t>WEAK</a:t>
            </a:r>
            <a:endParaRPr lang="en-US" sz="4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Lower Mantle: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(670 - 2900km)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lower mantle comprises nearly 50 percent of the Earth’s Interior</a:t>
            </a:r>
          </a:p>
          <a:p>
            <a:r>
              <a:rPr lang="en-US" b="1" dirty="0" smtClean="0"/>
              <a:t> It is made of solid rock, but has </a:t>
            </a:r>
            <a:r>
              <a:rPr lang="en-US" b="1" dirty="0" smtClean="0">
                <a:solidFill>
                  <a:schemeClr val="accent2"/>
                </a:solidFill>
              </a:rPr>
              <a:t>plumes</a:t>
            </a:r>
            <a:r>
              <a:rPr lang="en-US" b="1" dirty="0" smtClean="0"/>
              <a:t> of liquid magma that </a:t>
            </a:r>
            <a:r>
              <a:rPr lang="en-US" b="1" dirty="0" err="1" smtClean="0">
                <a:solidFill>
                  <a:schemeClr val="accent2"/>
                </a:solidFill>
              </a:rPr>
              <a:t>convect</a:t>
            </a:r>
            <a:r>
              <a:rPr lang="en-US" b="1" dirty="0" smtClean="0"/>
              <a:t> heat from the </a:t>
            </a:r>
            <a:r>
              <a:rPr lang="en-US" b="1" dirty="0" smtClean="0">
                <a:solidFill>
                  <a:schemeClr val="accent2"/>
                </a:solidFill>
              </a:rPr>
              <a:t>core</a:t>
            </a:r>
            <a:r>
              <a:rPr lang="en-US" b="1" dirty="0" smtClean="0"/>
              <a:t> to the </a:t>
            </a:r>
            <a:r>
              <a:rPr lang="en-US" b="1" dirty="0" smtClean="0">
                <a:solidFill>
                  <a:schemeClr val="accent2"/>
                </a:solidFill>
              </a:rPr>
              <a:t>plates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5" name="Picture 4" descr="http://www.newscientist.com/data/images/archive/2008/20084201.jpg"/>
          <p:cNvPicPr>
            <a:picLocks noChangeAspect="1" noChangeArrowheads="1"/>
          </p:cNvPicPr>
          <p:nvPr/>
        </p:nvPicPr>
        <p:blipFill>
          <a:blip r:embed="rId2" cstate="print"/>
          <a:srcRect l="52500"/>
          <a:stretch>
            <a:fillRect/>
          </a:stretch>
        </p:blipFill>
        <p:spPr bwMode="auto">
          <a:xfrm>
            <a:off x="4419600" y="3657600"/>
            <a:ext cx="3886200" cy="2786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Outer Core: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(2900 - 5200km)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The outer core consists of flowing, </a:t>
            </a:r>
            <a:r>
              <a:rPr lang="en-US" sz="4000" dirty="0" smtClean="0">
                <a:solidFill>
                  <a:schemeClr val="accent2"/>
                </a:solidFill>
              </a:rPr>
              <a:t>liquid metal</a:t>
            </a:r>
            <a:r>
              <a:rPr lang="en-US" sz="4000" dirty="0" smtClean="0"/>
              <a:t>. This movement  creates the Earth’s main magnetic field.</a:t>
            </a:r>
          </a:p>
          <a:p>
            <a:r>
              <a:rPr lang="en-CA" sz="4000" dirty="0" smtClean="0"/>
              <a:t>It is composed of </a:t>
            </a:r>
            <a:r>
              <a:rPr lang="en-CA" sz="4000" dirty="0" smtClean="0">
                <a:solidFill>
                  <a:schemeClr val="accent2"/>
                </a:solidFill>
              </a:rPr>
              <a:t>Iron</a:t>
            </a:r>
            <a:r>
              <a:rPr lang="en-CA" sz="4000" dirty="0" smtClean="0"/>
              <a:t> and </a:t>
            </a:r>
            <a:r>
              <a:rPr lang="en-CA" sz="4000" dirty="0" smtClean="0">
                <a:solidFill>
                  <a:schemeClr val="accent2"/>
                </a:solidFill>
              </a:rPr>
              <a:t>Nickel</a:t>
            </a:r>
          </a:p>
          <a:p>
            <a:r>
              <a:rPr lang="en-CA" sz="4000" dirty="0" smtClean="0"/>
              <a:t>It is somewhere between 3700-5500 K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www2.cnrs.fr/sites/en/image/175_hd_angla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114800"/>
            <a:ext cx="4215580" cy="2743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Inner Core: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(5200-6371km)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7772400" cy="457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most of the core is liquid, the </a:t>
            </a: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inner core is solid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Nickel and Iron</a:t>
            </a:r>
          </a:p>
          <a:p>
            <a:r>
              <a:rPr lang="en-C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inner core is 6000 K!!!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609600"/>
          </a:xfrm>
        </p:spPr>
        <p:txBody>
          <a:bodyPr/>
          <a:lstStyle/>
          <a:p>
            <a:r>
              <a:rPr lang="en-US" dirty="0" smtClean="0"/>
              <a:t>Summary:</a:t>
            </a:r>
            <a:endParaRPr lang="en-US" dirty="0"/>
          </a:p>
        </p:txBody>
      </p:sp>
      <p:pic>
        <p:nvPicPr>
          <p:cNvPr id="4" name="Picture 2" descr="http://www.glossary.oilfield.slb.com/files/OGL98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685800"/>
            <a:ext cx="6934200" cy="584487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1954033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58079" y="1372267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54766" y="5315109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53817" y="5881967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39817" y="6149677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53200" y="5440016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10300" y="1615442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53000" y="731521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the Earth</a:t>
            </a:r>
            <a:endParaRPr lang="en-US" dirty="0"/>
          </a:p>
        </p:txBody>
      </p:sp>
      <p:pic>
        <p:nvPicPr>
          <p:cNvPr id="1026" name="Picture 2" descr="C:\Documents and Settings\SD23\Local Settings\Temporary Internet Files\Content.IE5\FJV1V4D0\MPj04373350000[1]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00200"/>
            <a:ext cx="4041648" cy="4037802"/>
          </a:xfrm>
          <a:prstGeom prst="rect">
            <a:avLst/>
          </a:prstGeom>
          <a:noFill/>
        </p:spPr>
      </p:pic>
      <p:pic>
        <p:nvPicPr>
          <p:cNvPr id="3" name="Picture 2" descr="C:\Documents and Settings\SD23\Local Settings\Temporary Internet Files\Content.IE5\0OAR8W69\MCj0431621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4953000"/>
            <a:ext cx="933450" cy="93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448800" cy="1316736"/>
          </a:xfrm>
        </p:spPr>
        <p:txBody>
          <a:bodyPr/>
          <a:lstStyle/>
          <a:p>
            <a:r>
              <a:rPr lang="en-CA" dirty="0" smtClean="0"/>
              <a:t>Earth’s Layers and Plate Movement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517360"/>
          </a:xfrm>
        </p:spPr>
        <p:txBody>
          <a:bodyPr>
            <a:normAutofit fontScale="92500" lnSpcReduction="10000"/>
          </a:bodyPr>
          <a:lstStyle/>
          <a:p>
            <a:endParaRPr lang="en-CA" dirty="0" smtClean="0"/>
          </a:p>
          <a:p>
            <a:r>
              <a:rPr lang="en-CA" sz="4000" dirty="0" smtClean="0"/>
              <a:t>We care about the layers of the Earth because they can help us to explain </a:t>
            </a:r>
            <a:r>
              <a:rPr lang="en-CA" sz="4000" dirty="0" smtClean="0">
                <a:solidFill>
                  <a:schemeClr val="accent2"/>
                </a:solidFill>
              </a:rPr>
              <a:t>how</a:t>
            </a:r>
            <a:r>
              <a:rPr lang="en-CA" sz="4000" dirty="0" smtClean="0"/>
              <a:t> the Earth’s tectonic plates </a:t>
            </a:r>
            <a:r>
              <a:rPr lang="en-CA" sz="4000" dirty="0" smtClean="0">
                <a:solidFill>
                  <a:schemeClr val="accent2"/>
                </a:solidFill>
              </a:rPr>
              <a:t>move</a:t>
            </a:r>
          </a:p>
          <a:p>
            <a:r>
              <a:rPr lang="en-CA" sz="4000" dirty="0" smtClean="0">
                <a:solidFill>
                  <a:schemeClr val="accent2"/>
                </a:solidFill>
              </a:rPr>
              <a:t>Convection Currents </a:t>
            </a:r>
            <a:r>
              <a:rPr lang="en-CA" sz="4000" dirty="0" smtClean="0"/>
              <a:t>in the </a:t>
            </a:r>
            <a:r>
              <a:rPr lang="en-CA" sz="4000" dirty="0" smtClean="0">
                <a:solidFill>
                  <a:schemeClr val="accent2"/>
                </a:solidFill>
              </a:rPr>
              <a:t>mantle</a:t>
            </a:r>
            <a:r>
              <a:rPr lang="en-CA" sz="4000" dirty="0" smtClean="0"/>
              <a:t> (</a:t>
            </a:r>
            <a:r>
              <a:rPr lang="en-CA" sz="4000" dirty="0" err="1" smtClean="0"/>
              <a:t>asthenosphere</a:t>
            </a:r>
            <a:r>
              <a:rPr lang="en-CA" sz="4000" dirty="0" smtClean="0"/>
              <a:t>), thermal heat from the core, gravity and plate interaction all affect plate movement!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dirty="0" smtClean="0"/>
              <a:t>Describe and Explain how and why tectonic plates </a:t>
            </a:r>
            <a:r>
              <a:rPr lang="en-CA" dirty="0" smtClean="0">
                <a:solidFill>
                  <a:schemeClr val="accent2"/>
                </a:solidFill>
              </a:rPr>
              <a:t>can move</a:t>
            </a:r>
          </a:p>
          <a:p>
            <a:pPr>
              <a:buFont typeface="Wingdings" pitchFamily="2" charset="2"/>
              <a:buChar char="q"/>
            </a:pPr>
            <a:r>
              <a:rPr lang="en-CA" dirty="0" smtClean="0"/>
              <a:t>Be able to label and describe </a:t>
            </a:r>
            <a:r>
              <a:rPr lang="en-CA" dirty="0" smtClean="0">
                <a:solidFill>
                  <a:schemeClr val="accent2"/>
                </a:solidFill>
              </a:rPr>
              <a:t>Earth’s 6 layers</a:t>
            </a:r>
          </a:p>
          <a:p>
            <a:pPr lvl="1">
              <a:buFont typeface="Wingdings" pitchFamily="2" charset="2"/>
              <a:buChar char="q"/>
            </a:pPr>
            <a:r>
              <a:rPr lang="en-CA" dirty="0" smtClean="0"/>
              <a:t>Inner core</a:t>
            </a:r>
          </a:p>
          <a:p>
            <a:pPr lvl="1">
              <a:buFont typeface="Wingdings" pitchFamily="2" charset="2"/>
              <a:buChar char="q"/>
            </a:pPr>
            <a:r>
              <a:rPr lang="en-CA" dirty="0" smtClean="0"/>
              <a:t>Outer Core</a:t>
            </a:r>
          </a:p>
          <a:p>
            <a:pPr lvl="1">
              <a:buFont typeface="Wingdings" pitchFamily="2" charset="2"/>
              <a:buChar char="q"/>
            </a:pPr>
            <a:r>
              <a:rPr lang="en-CA" dirty="0" smtClean="0"/>
              <a:t>Lower Mantle</a:t>
            </a:r>
          </a:p>
          <a:p>
            <a:pPr lvl="1">
              <a:buFont typeface="Wingdings" pitchFamily="2" charset="2"/>
              <a:buChar char="q"/>
            </a:pPr>
            <a:r>
              <a:rPr lang="en-CA" dirty="0" smtClean="0"/>
              <a:t>Upper Mantle</a:t>
            </a:r>
          </a:p>
          <a:p>
            <a:pPr lvl="1">
              <a:buFont typeface="Wingdings" pitchFamily="2" charset="2"/>
              <a:buChar char="q"/>
            </a:pPr>
            <a:r>
              <a:rPr lang="en-CA" dirty="0" err="1" smtClean="0"/>
              <a:t>Asthenosphere</a:t>
            </a:r>
            <a:endParaRPr lang="en-CA" dirty="0" smtClean="0"/>
          </a:p>
          <a:p>
            <a:pPr lvl="1">
              <a:buFont typeface="Wingdings" pitchFamily="2" charset="2"/>
              <a:buChar char="q"/>
            </a:pPr>
            <a:r>
              <a:rPr lang="en-CA" dirty="0" smtClean="0"/>
              <a:t>Crust ( including the tectonic plates)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CA" dirty="0" smtClean="0"/>
              <a:t>Be able to define and describe the term </a:t>
            </a:r>
            <a:r>
              <a:rPr lang="en-CA" sz="4000" dirty="0" smtClean="0">
                <a:solidFill>
                  <a:schemeClr val="accent2"/>
                </a:solidFill>
              </a:rPr>
              <a:t>lithosphere</a:t>
            </a:r>
            <a:endParaRPr lang="en-CA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of the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4343400" cy="5334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Earth is made up of </a:t>
            </a: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major         regions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like an apple: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Crust</a:t>
            </a:r>
            <a:r>
              <a:rPr lang="en-US" dirty="0" smtClean="0"/>
              <a:t> (like the skin)</a:t>
            </a:r>
          </a:p>
          <a:p>
            <a:pPr lvl="1"/>
            <a:r>
              <a:rPr lang="en-CA" dirty="0" smtClean="0">
                <a:solidFill>
                  <a:schemeClr val="accent2"/>
                </a:solidFill>
              </a:rPr>
              <a:t>Mantle</a:t>
            </a:r>
            <a:r>
              <a:rPr lang="en-CA" dirty="0" smtClean="0"/>
              <a:t> (like the flesh of the fruit)</a:t>
            </a:r>
          </a:p>
          <a:p>
            <a:pPr lvl="1"/>
            <a:r>
              <a:rPr lang="en-CA" dirty="0" smtClean="0">
                <a:solidFill>
                  <a:schemeClr val="accent2"/>
                </a:solidFill>
              </a:rPr>
              <a:t>Core</a:t>
            </a:r>
            <a:r>
              <a:rPr lang="en-CA" dirty="0" smtClean="0"/>
              <a:t> (like the core and seeds)</a:t>
            </a:r>
            <a:endParaRPr lang="en-US" dirty="0" smtClean="0"/>
          </a:p>
          <a:p>
            <a:pPr lvl="1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ttp://www.globalchange.umich.edu/gctext/Inquiries/Inquiries_by_Unit/Unit_2_files/image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76400"/>
            <a:ext cx="42672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156448" cy="7772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can be further divided into more layers!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3962400"/>
            <a:ext cx="1905000" cy="28956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Layers of the earth rap:</a:t>
            </a:r>
            <a:endParaRPr lang="en-US" dirty="0" smtClean="0">
              <a:hlinkClick r:id="rId2"/>
            </a:endParaRPr>
          </a:p>
          <a:p>
            <a:pPr algn="r"/>
            <a:r>
              <a:rPr lang="en-US" dirty="0" smtClean="0">
                <a:hlinkClick r:id="rId3"/>
              </a:rPr>
              <a:t>http://www.educationalrap.com/59/layers-of-the-earth.html</a:t>
            </a:r>
            <a:endParaRPr lang="en-US" dirty="0" smtClean="0"/>
          </a:p>
          <a:p>
            <a:pPr algn="r"/>
            <a:endParaRPr lang="en-US" dirty="0"/>
          </a:p>
        </p:txBody>
      </p:sp>
      <p:pic>
        <p:nvPicPr>
          <p:cNvPr id="5" name="Picture 2" descr="http://www.glossary.oilfield.slb.com/files/OGL980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1398500"/>
            <a:ext cx="6477000" cy="545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tloe.most.go.th/html/lo_index/LOcanada1/102/images/L02_3.jpg"/>
          <p:cNvPicPr>
            <a:picLocks noChangeAspect="1" noChangeArrowheads="1"/>
          </p:cNvPicPr>
          <p:nvPr/>
        </p:nvPicPr>
        <p:blipFill>
          <a:blip r:embed="rId2" cstate="print"/>
          <a:srcRect b="35937"/>
          <a:stretch>
            <a:fillRect/>
          </a:stretch>
        </p:blipFill>
        <p:spPr bwMode="auto">
          <a:xfrm>
            <a:off x="3553522" y="3581400"/>
            <a:ext cx="5590478" cy="304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A.The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Crust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(0-35km)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83560"/>
            <a:ext cx="7772400" cy="271224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crust is the </a:t>
            </a: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top, solid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layer of the Earth</a:t>
            </a:r>
          </a:p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Oceanic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crust is the crust under oceans, and </a:t>
            </a: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continental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crust is the crust under the continents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495800"/>
            <a:ext cx="32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It can range from </a:t>
            </a:r>
            <a:r>
              <a:rPr lang="en-CA" sz="2800" dirty="0" smtClean="0">
                <a:solidFill>
                  <a:schemeClr val="accent2"/>
                </a:solidFill>
              </a:rPr>
              <a:t>10km</a:t>
            </a:r>
            <a:r>
              <a:rPr lang="en-CA" sz="2800" dirty="0" smtClean="0"/>
              <a:t> thick (oceanic) to </a:t>
            </a:r>
            <a:r>
              <a:rPr lang="en-CA" sz="2800" dirty="0" smtClean="0">
                <a:solidFill>
                  <a:schemeClr val="accent2"/>
                </a:solidFill>
              </a:rPr>
              <a:t>70km</a:t>
            </a:r>
            <a:r>
              <a:rPr lang="en-CA" sz="2800" dirty="0" smtClean="0"/>
              <a:t>  thick (continental)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Plate Tectonics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334000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chemeClr val="accent2"/>
                </a:solidFill>
              </a:rPr>
              <a:t>Below the crust </a:t>
            </a:r>
            <a:r>
              <a:rPr lang="en-CA" dirty="0" smtClean="0"/>
              <a:t>is where we find the plates.</a:t>
            </a:r>
          </a:p>
          <a:p>
            <a:r>
              <a:rPr lang="en-CA" dirty="0" smtClean="0"/>
              <a:t>The crust is attached to the plates</a:t>
            </a:r>
          </a:p>
          <a:p>
            <a:r>
              <a:rPr lang="en-CA" dirty="0" smtClean="0"/>
              <a:t>The crust and the plates are both </a:t>
            </a:r>
            <a:r>
              <a:rPr lang="en-CA" dirty="0" smtClean="0">
                <a:solidFill>
                  <a:schemeClr val="accent2"/>
                </a:solidFill>
              </a:rPr>
              <a:t>solid, rigid and hard</a:t>
            </a:r>
          </a:p>
          <a:p>
            <a:r>
              <a:rPr lang="en-CA" dirty="0" smtClean="0"/>
              <a:t>We can give the Crust and the Plates a special name= </a:t>
            </a:r>
            <a:r>
              <a:rPr lang="en-CA" dirty="0" smtClean="0">
                <a:solidFill>
                  <a:schemeClr val="accent2"/>
                </a:solidFill>
              </a:rPr>
              <a:t>LITHOSPHERE</a:t>
            </a:r>
            <a:endParaRPr lang="en-CA" sz="4800" dirty="0" smtClean="0">
              <a:solidFill>
                <a:schemeClr val="accent2"/>
              </a:solidFill>
            </a:endParaRPr>
          </a:p>
          <a:p>
            <a:pPr lvl="1"/>
            <a:r>
              <a:rPr lang="en-CA" sz="4800" dirty="0" smtClean="0"/>
              <a:t>LITHOS= </a:t>
            </a:r>
            <a:r>
              <a:rPr lang="en-CA" sz="4800" dirty="0" smtClean="0">
                <a:solidFill>
                  <a:schemeClr val="accent2"/>
                </a:solidFill>
              </a:rPr>
              <a:t>STONE</a:t>
            </a:r>
            <a:endParaRPr lang="en-US" sz="4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"/>
            <a:ext cx="7495793" cy="400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rot="5400000" flipH="1" flipV="1">
            <a:off x="1066800" y="3581400"/>
            <a:ext cx="3276600" cy="16002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657600" y="4343400"/>
            <a:ext cx="2133600" cy="10668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55626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>
                <a:solidFill>
                  <a:schemeClr val="accent2"/>
                </a:solidFill>
              </a:rPr>
              <a:t>CRUST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0" y="59436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>
                <a:solidFill>
                  <a:schemeClr val="accent2"/>
                </a:solidFill>
              </a:rPr>
              <a:t>PLATES</a:t>
            </a:r>
            <a:endParaRPr lang="en-US" sz="4000" dirty="0">
              <a:solidFill>
                <a:schemeClr val="accent2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4801394" y="3275806"/>
            <a:ext cx="1981200" cy="1588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67000" y="13716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>
                <a:solidFill>
                  <a:srgbClr val="FFFF00"/>
                </a:solidFill>
              </a:rPr>
              <a:t>LITHOSPHERE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Tectonic 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572000"/>
          </a:xfrm>
        </p:spPr>
        <p:txBody>
          <a:bodyPr/>
          <a:lstStyle/>
          <a:p>
            <a:r>
              <a:rPr lang="en-CA" dirty="0" smtClean="0"/>
              <a:t>Tectonic plates make up the </a:t>
            </a:r>
            <a:r>
              <a:rPr lang="en-CA" dirty="0" smtClean="0">
                <a:solidFill>
                  <a:schemeClr val="accent2"/>
                </a:solidFill>
              </a:rPr>
              <a:t>upper </a:t>
            </a:r>
            <a:r>
              <a:rPr lang="en-CA" dirty="0" smtClean="0"/>
              <a:t>most region of a layer called the </a:t>
            </a:r>
            <a:r>
              <a:rPr lang="en-CA" dirty="0" smtClean="0">
                <a:solidFill>
                  <a:schemeClr val="accent2"/>
                </a:solidFill>
              </a:rPr>
              <a:t>MANTLE</a:t>
            </a:r>
            <a:r>
              <a:rPr lang="en-CA" dirty="0" smtClean="0"/>
              <a:t>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895600"/>
            <a:ext cx="7889534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rot="5400000" flipH="1" flipV="1">
            <a:off x="1333500" y="5524500"/>
            <a:ext cx="17526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09800" y="59436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PLATES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9144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Mantle: (35-2900km)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5334000" cy="59436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mantle is the </a:t>
            </a: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semi-solid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layer directly below the crust. </a:t>
            </a:r>
          </a:p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contains 70% of the Earth’s volume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can itself be broken into 2 distinct parts: 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Upper Mantle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(35- 670 km)</a:t>
            </a:r>
          </a:p>
          <a:p>
            <a:pPr lvl="2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Transition Zone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(300- 700km)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Lower  Mantle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(670- 2900km)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 descr="http://www.dkimages.com/discover/previews/841/250699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600200"/>
            <a:ext cx="3254188" cy="3457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3279</TotalTime>
  <Words>508</Words>
  <Application>Microsoft Office PowerPoint</Application>
  <PresentationFormat>On-screen Show (4:3)</PresentationFormat>
  <Paragraphs>72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Century Schoolbook</vt:lpstr>
      <vt:lpstr>Wingdings</vt:lpstr>
      <vt:lpstr>Wingdings 2</vt:lpstr>
      <vt:lpstr>Oriel</vt:lpstr>
      <vt:lpstr>_______ of the Earth</vt:lpstr>
      <vt:lpstr>Today’s Objectives</vt:lpstr>
      <vt:lpstr>Regions of the Earth</vt:lpstr>
      <vt:lpstr>Earth can be further divided into more layers!</vt:lpstr>
      <vt:lpstr>A.The Crust  (0-35km)</vt:lpstr>
      <vt:lpstr>Plate Tectonics</vt:lpstr>
      <vt:lpstr>PowerPoint Presentation</vt:lpstr>
      <vt:lpstr>Tectonic PLATES</vt:lpstr>
      <vt:lpstr>The Mantle: (35-2900km)</vt:lpstr>
      <vt:lpstr>PowerPoint Presentation</vt:lpstr>
      <vt:lpstr>The Upper Mantle:(35 - 670 km)</vt:lpstr>
      <vt:lpstr>PowerPoint Presentation</vt:lpstr>
      <vt:lpstr>The Asthenosphere</vt:lpstr>
      <vt:lpstr>The Lower Mantle: (670 - 2900km)</vt:lpstr>
      <vt:lpstr>The Outer Core:  (2900 - 5200km)</vt:lpstr>
      <vt:lpstr>The Inner Core:  (5200-6371km)</vt:lpstr>
      <vt:lpstr>Summary:</vt:lpstr>
      <vt:lpstr>Layers of the Earth</vt:lpstr>
      <vt:lpstr>Earth’s Layers and Plate Movement</vt:lpstr>
    </vt:vector>
  </TitlesOfParts>
  <Company>SD23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MBS</dc:creator>
  <cp:lastModifiedBy>teacher</cp:lastModifiedBy>
  <cp:revision>114</cp:revision>
  <dcterms:created xsi:type="dcterms:W3CDTF">2011-04-06T02:49:19Z</dcterms:created>
  <dcterms:modified xsi:type="dcterms:W3CDTF">2014-12-18T01:07:40Z</dcterms:modified>
</cp:coreProperties>
</file>