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0"/>
  </p:handoutMasterIdLst>
  <p:sldIdLst>
    <p:sldId id="274" r:id="rId2"/>
    <p:sldId id="276" r:id="rId3"/>
    <p:sldId id="258" r:id="rId4"/>
    <p:sldId id="257" r:id="rId5"/>
    <p:sldId id="267" r:id="rId6"/>
    <p:sldId id="278" r:id="rId7"/>
    <p:sldId id="279" r:id="rId8"/>
    <p:sldId id="280" r:id="rId9"/>
    <p:sldId id="260" r:id="rId10"/>
    <p:sldId id="281" r:id="rId11"/>
    <p:sldId id="261" r:id="rId12"/>
    <p:sldId id="272" r:id="rId13"/>
    <p:sldId id="282" r:id="rId14"/>
    <p:sldId id="263" r:id="rId15"/>
    <p:sldId id="264" r:id="rId16"/>
    <p:sldId id="265" r:id="rId17"/>
    <p:sldId id="266" r:id="rId18"/>
    <p:sldId id="284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622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3DD35-56B5-47AD-AFB3-D08373204852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7A0C0-D818-4C11-A50F-D2234D19B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9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6F080AE-89BB-41AF-AA8D-A5CDF1CCC759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98E813-FE90-434C-B2D3-72DF7C513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80AE-89BB-41AF-AA8D-A5CDF1CCC759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E813-FE90-434C-B2D3-72DF7C513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80AE-89BB-41AF-AA8D-A5CDF1CCC759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E813-FE90-434C-B2D3-72DF7C513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F080AE-89BB-41AF-AA8D-A5CDF1CCC759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98E813-FE90-434C-B2D3-72DF7C5139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6F080AE-89BB-41AF-AA8D-A5CDF1CCC759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98E813-FE90-434C-B2D3-72DF7C513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80AE-89BB-41AF-AA8D-A5CDF1CCC759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E813-FE90-434C-B2D3-72DF7C5139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80AE-89BB-41AF-AA8D-A5CDF1CCC759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E813-FE90-434C-B2D3-72DF7C5139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F080AE-89BB-41AF-AA8D-A5CDF1CCC759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98E813-FE90-434C-B2D3-72DF7C5139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80AE-89BB-41AF-AA8D-A5CDF1CCC759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E813-FE90-434C-B2D3-72DF7C513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F080AE-89BB-41AF-AA8D-A5CDF1CCC759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98E813-FE90-434C-B2D3-72DF7C5139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CA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F080AE-89BB-41AF-AA8D-A5CDF1CCC759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98E813-FE90-434C-B2D3-72DF7C5139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CA" smtClean="0"/>
              <a:t>Click to edit Master text styles</a:t>
            </a:r>
          </a:p>
          <a:p>
            <a:pPr lvl="1" eaLnBrk="1" latinLnBrk="0" hangingPunct="1"/>
            <a:r>
              <a:rPr kumimoji="0" lang="en-CA" smtClean="0"/>
              <a:t>Second level</a:t>
            </a:r>
          </a:p>
          <a:p>
            <a:pPr lvl="2" eaLnBrk="1" latinLnBrk="0" hangingPunct="1"/>
            <a:r>
              <a:rPr kumimoji="0" lang="en-CA" smtClean="0"/>
              <a:t>Third level</a:t>
            </a:r>
          </a:p>
          <a:p>
            <a:pPr lvl="3" eaLnBrk="1" latinLnBrk="0" hangingPunct="1"/>
            <a:r>
              <a:rPr kumimoji="0" lang="en-CA" smtClean="0"/>
              <a:t>Fourth level</a:t>
            </a:r>
          </a:p>
          <a:p>
            <a:pPr lvl="4" eaLnBrk="1" latinLnBrk="0" hangingPunct="1"/>
            <a:r>
              <a:rPr kumimoji="0" lang="en-CA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F080AE-89BB-41AF-AA8D-A5CDF1CCC759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98E813-FE90-434C-B2D3-72DF7C513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alrap.com/59/layers-of-the-earth.html" TargetMode="External"/><Relationship Id="rId2" Type="http://schemas.openxmlformats.org/officeDocument/2006/relationships/hyperlink" Target="http://www.cnn.com/interactive/nature/9903/earth.layers/frameset.exclude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382000" cy="1088136"/>
          </a:xfrm>
        </p:spPr>
        <p:txBody>
          <a:bodyPr>
            <a:normAutofit fontScale="90000"/>
          </a:bodyPr>
          <a:lstStyle/>
          <a:p>
            <a:r>
              <a:rPr lang="en-CA" sz="6000" dirty="0" smtClean="0"/>
              <a:t>Layers</a:t>
            </a:r>
            <a:r>
              <a:rPr lang="en-CA" sz="6000" dirty="0" smtClean="0"/>
              <a:t> </a:t>
            </a:r>
            <a:r>
              <a:rPr lang="en-CA" sz="6000" dirty="0" smtClean="0"/>
              <a:t>of </a:t>
            </a:r>
            <a:r>
              <a:rPr lang="en-CA" sz="6000" dirty="0" smtClean="0"/>
              <a:t>the </a:t>
            </a:r>
            <a:r>
              <a:rPr lang="en-CA" sz="6000" dirty="0"/>
              <a:t>Earth &amp; Plate Boundaries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  <p:pic>
        <p:nvPicPr>
          <p:cNvPr id="2050" name="Picture 2" descr="http://www.amureprints.com/img1/Calvin/1988/ch8805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172830"/>
            <a:ext cx="8153400" cy="2677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25450"/>
            <a:ext cx="5903390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9144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Upper Mantle: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838200"/>
            <a:ext cx="8305800" cy="4572000"/>
          </a:xfrm>
        </p:spPr>
        <p:txBody>
          <a:bodyPr>
            <a:normAutofit/>
          </a:bodyPr>
          <a:lstStyle/>
          <a:p>
            <a:r>
              <a:rPr lang="en-CA" sz="3600" dirty="0" smtClean="0"/>
              <a:t>Separated into 2 layers</a:t>
            </a:r>
          </a:p>
          <a:p>
            <a:pPr lvl="1"/>
            <a:r>
              <a:rPr lang="en-CA" sz="3600" dirty="0" smtClean="0"/>
              <a:t>The layer closest to the crust is the solid rock layer that makes up the </a:t>
            </a:r>
            <a:r>
              <a:rPr lang="en-CA" sz="3600" dirty="0" smtClean="0">
                <a:solidFill>
                  <a:schemeClr val="accent2"/>
                </a:solidFill>
              </a:rPr>
              <a:t>tectonic plates</a:t>
            </a:r>
          </a:p>
          <a:p>
            <a:pPr lvl="1"/>
            <a:r>
              <a:rPr lang="en-CA" sz="3600" dirty="0" smtClean="0"/>
              <a:t>The layer below the plates is the semi-solid molten layer called the </a:t>
            </a:r>
            <a:r>
              <a:rPr lang="en-CA" sz="3600" dirty="0" smtClean="0">
                <a:solidFill>
                  <a:schemeClr val="accent2"/>
                </a:solidFill>
              </a:rPr>
              <a:t>ASTHENOSPHERE</a:t>
            </a:r>
          </a:p>
          <a:p>
            <a:endParaRPr lang="en-US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dl.coastline.edu/classes/internet/geology100/IntroLecture_files/image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7467600" cy="5581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</a:t>
            </a:r>
            <a:r>
              <a:rPr lang="en-CA" dirty="0" err="1" smtClean="0"/>
              <a:t>Asthenosphere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371600"/>
            <a:ext cx="7772400" cy="4983960"/>
          </a:xfrm>
        </p:spPr>
        <p:txBody>
          <a:bodyPr>
            <a:normAutofit/>
          </a:bodyPr>
          <a:lstStyle/>
          <a:p>
            <a:r>
              <a:rPr lang="en-CA" dirty="0" smtClean="0"/>
              <a:t>The molten rock layer, with a consistency of </a:t>
            </a:r>
            <a:r>
              <a:rPr lang="en-CA" dirty="0" smtClean="0">
                <a:solidFill>
                  <a:schemeClr val="accent2"/>
                </a:solidFill>
              </a:rPr>
              <a:t>thick toothpaste</a:t>
            </a:r>
          </a:p>
          <a:p>
            <a:r>
              <a:rPr lang="en-CA" dirty="0" smtClean="0">
                <a:solidFill>
                  <a:schemeClr val="accent2"/>
                </a:solidFill>
              </a:rPr>
              <a:t>Convection Currents </a:t>
            </a:r>
            <a:r>
              <a:rPr lang="en-CA" dirty="0" smtClean="0"/>
              <a:t>in the </a:t>
            </a:r>
            <a:r>
              <a:rPr lang="en-CA" dirty="0" err="1" smtClean="0"/>
              <a:t>asthenosphere</a:t>
            </a:r>
            <a:r>
              <a:rPr lang="en-CA" dirty="0" smtClean="0"/>
              <a:t> are partly responsible for the movement of the plates</a:t>
            </a:r>
          </a:p>
          <a:p>
            <a:r>
              <a:rPr lang="en-CA" dirty="0" smtClean="0"/>
              <a:t>The majority of the heat comes from </a:t>
            </a:r>
            <a:r>
              <a:rPr lang="en-CA" dirty="0" smtClean="0">
                <a:solidFill>
                  <a:schemeClr val="accent2"/>
                </a:solidFill>
              </a:rPr>
              <a:t>radioactive decay </a:t>
            </a:r>
            <a:r>
              <a:rPr lang="en-CA" dirty="0" smtClean="0"/>
              <a:t>within the mantle</a:t>
            </a:r>
          </a:p>
          <a:p>
            <a:endParaRPr lang="en-CA" dirty="0" smtClean="0"/>
          </a:p>
          <a:p>
            <a:pPr>
              <a:buNone/>
            </a:pPr>
            <a:r>
              <a:rPr lang="en-CA" sz="4800" dirty="0" smtClean="0"/>
              <a:t>ASTHENES= </a:t>
            </a:r>
            <a:r>
              <a:rPr lang="en-CA" sz="4800" dirty="0" smtClean="0">
                <a:solidFill>
                  <a:schemeClr val="accent2"/>
                </a:solidFill>
              </a:rPr>
              <a:t>WEAK</a:t>
            </a:r>
            <a:endParaRPr lang="en-US" sz="4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Lower Mantle: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7772400" cy="4572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lower mantle comprises nearly 50 percent of the Earth’s Interior</a:t>
            </a:r>
          </a:p>
          <a:p>
            <a:r>
              <a:rPr lang="en-US" b="1" dirty="0" smtClean="0"/>
              <a:t> It is made of solid rock, but has </a:t>
            </a:r>
            <a:r>
              <a:rPr lang="en-US" b="1" dirty="0" smtClean="0">
                <a:solidFill>
                  <a:schemeClr val="accent2"/>
                </a:solidFill>
              </a:rPr>
              <a:t>plumes</a:t>
            </a:r>
            <a:r>
              <a:rPr lang="en-US" b="1" dirty="0" smtClean="0"/>
              <a:t> of liquid magma that </a:t>
            </a:r>
            <a:r>
              <a:rPr lang="en-US" b="1" dirty="0" err="1" smtClean="0">
                <a:solidFill>
                  <a:schemeClr val="accent2"/>
                </a:solidFill>
              </a:rPr>
              <a:t>convect</a:t>
            </a:r>
            <a:r>
              <a:rPr lang="en-US" b="1" dirty="0" smtClean="0"/>
              <a:t> heat from the </a:t>
            </a:r>
            <a:r>
              <a:rPr lang="en-US" b="1" dirty="0" smtClean="0">
                <a:solidFill>
                  <a:schemeClr val="accent2"/>
                </a:solidFill>
              </a:rPr>
              <a:t>core</a:t>
            </a:r>
            <a:r>
              <a:rPr lang="en-US" b="1" dirty="0" smtClean="0"/>
              <a:t> to the </a:t>
            </a:r>
            <a:r>
              <a:rPr lang="en-US" b="1" dirty="0" smtClean="0">
                <a:solidFill>
                  <a:schemeClr val="accent2"/>
                </a:solidFill>
              </a:rPr>
              <a:t>plates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5" name="Picture 4" descr="http://www.newscientist.com/data/images/archive/2008/20084201.jpg"/>
          <p:cNvPicPr>
            <a:picLocks noChangeAspect="1" noChangeArrowheads="1"/>
          </p:cNvPicPr>
          <p:nvPr/>
        </p:nvPicPr>
        <p:blipFill>
          <a:blip r:embed="rId2" cstate="print"/>
          <a:srcRect l="52500"/>
          <a:stretch>
            <a:fillRect/>
          </a:stretch>
        </p:blipFill>
        <p:spPr bwMode="auto">
          <a:xfrm>
            <a:off x="4419600" y="3657600"/>
            <a:ext cx="3886200" cy="2786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Outer Core: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The outer core consists of flowing, </a:t>
            </a:r>
            <a:r>
              <a:rPr lang="en-US" sz="4000" dirty="0" smtClean="0">
                <a:solidFill>
                  <a:schemeClr val="accent2"/>
                </a:solidFill>
              </a:rPr>
              <a:t>liquid metal</a:t>
            </a:r>
            <a:r>
              <a:rPr lang="en-US" sz="4000" dirty="0" smtClean="0"/>
              <a:t>. This movement  creates the Earth’s main </a:t>
            </a:r>
            <a:r>
              <a:rPr lang="en-US" sz="4000" dirty="0" smtClean="0">
                <a:solidFill>
                  <a:schemeClr val="accent2"/>
                </a:solidFill>
              </a:rPr>
              <a:t>magnetic field</a:t>
            </a:r>
            <a:r>
              <a:rPr lang="en-US" sz="4000" dirty="0" smtClean="0"/>
              <a:t>.</a:t>
            </a:r>
          </a:p>
          <a:p>
            <a:r>
              <a:rPr lang="en-CA" sz="4000" dirty="0" smtClean="0"/>
              <a:t>It is composed </a:t>
            </a:r>
            <a:r>
              <a:rPr lang="en-CA" sz="4000" dirty="0" smtClean="0"/>
              <a:t>of iron and nickel</a:t>
            </a:r>
            <a:endParaRPr lang="en-CA" sz="4000" dirty="0" smtClean="0">
              <a:solidFill>
                <a:schemeClr val="accent2"/>
              </a:solidFill>
            </a:endParaRPr>
          </a:p>
          <a:p>
            <a:r>
              <a:rPr lang="en-CA" sz="4000" dirty="0" smtClean="0"/>
              <a:t>It is somewhere between </a:t>
            </a:r>
            <a:r>
              <a:rPr lang="en-CA" sz="4000" dirty="0"/>
              <a:t>3400-5500 </a:t>
            </a:r>
            <a:r>
              <a:rPr lang="en-CA" sz="4000" baseline="30000" dirty="0" err="1"/>
              <a:t>o</a:t>
            </a:r>
            <a:r>
              <a:rPr lang="en-CA" sz="4000" dirty="0" err="1"/>
              <a:t>C</a:t>
            </a:r>
            <a:r>
              <a:rPr lang="en-CA" sz="4000" dirty="0"/>
              <a:t> 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www2.cnrs.fr/sites/en/image/175_hd_angla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114800"/>
            <a:ext cx="4215580" cy="274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Inner Core: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(5200-6371km)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7772400" cy="457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most of the core is liquid, the </a:t>
            </a: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 core is solid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Nickel and Iron</a:t>
            </a:r>
          </a:p>
          <a:p>
            <a:r>
              <a:rPr lang="en-C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inner core is 6000 </a:t>
            </a:r>
            <a:r>
              <a:rPr lang="en-CA" sz="3600" b="1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C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C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609600"/>
          </a:xfrm>
        </p:spPr>
        <p:txBody>
          <a:bodyPr/>
          <a:lstStyle/>
          <a:p>
            <a:r>
              <a:rPr lang="en-US" dirty="0" smtClean="0"/>
              <a:t>Summary:</a:t>
            </a:r>
            <a:endParaRPr lang="en-US" dirty="0"/>
          </a:p>
        </p:txBody>
      </p:sp>
      <p:pic>
        <p:nvPicPr>
          <p:cNvPr id="4" name="Picture 2" descr="http://www.glossary.oilfield.slb.com/files/OGL98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85800"/>
            <a:ext cx="6934200" cy="584487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1954033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8079" y="1372267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4766" y="5315109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53817" y="5881967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39817" y="6149677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53200" y="5440016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10300" y="1615442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53000" y="731521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448800" cy="1316736"/>
          </a:xfrm>
        </p:spPr>
        <p:txBody>
          <a:bodyPr/>
          <a:lstStyle/>
          <a:p>
            <a:r>
              <a:rPr lang="en-CA" dirty="0" smtClean="0"/>
              <a:t>Earth’s Layers and Plate Movement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838200"/>
            <a:ext cx="7772400" cy="5517360"/>
          </a:xfrm>
        </p:spPr>
        <p:txBody>
          <a:bodyPr>
            <a:normAutofit fontScale="92500" lnSpcReduction="10000"/>
          </a:bodyPr>
          <a:lstStyle/>
          <a:p>
            <a:endParaRPr lang="en-CA" dirty="0" smtClean="0"/>
          </a:p>
          <a:p>
            <a:r>
              <a:rPr lang="en-CA" sz="4000" dirty="0" smtClean="0"/>
              <a:t>We care about the layers of the Earth because they can help us to explain how the Earth’s tectonic plates move</a:t>
            </a:r>
          </a:p>
          <a:p>
            <a:r>
              <a:rPr lang="en-CA" sz="4000" dirty="0" smtClean="0"/>
              <a:t>Convection Currents in the mantle (asthenosphere), thermal heat </a:t>
            </a:r>
            <a:r>
              <a:rPr lang="en-CA" sz="4000" dirty="0" smtClean="0"/>
              <a:t>from </a:t>
            </a:r>
            <a:r>
              <a:rPr lang="en-CA" sz="4000" dirty="0" smtClean="0"/>
              <a:t>the core, gravity and plate interaction all affect plate </a:t>
            </a:r>
            <a:r>
              <a:rPr lang="en-CA" sz="4000" dirty="0" smtClean="0"/>
              <a:t>movement at plate boundaries!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197" y="6096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		</a:t>
            </a:r>
            <a:r>
              <a:rPr lang="en-CA" sz="4400" dirty="0" smtClean="0"/>
              <a:t>Plate Boundaries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Two </a:t>
            </a:r>
            <a:r>
              <a:rPr lang="en-CA" dirty="0" smtClean="0"/>
              <a:t>Types of 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74040"/>
            <a:ext cx="8077200" cy="4983960"/>
          </a:xfrm>
        </p:spPr>
        <p:txBody>
          <a:bodyPr/>
          <a:lstStyle/>
          <a:p>
            <a:r>
              <a:rPr lang="en-CA" dirty="0" smtClean="0">
                <a:solidFill>
                  <a:schemeClr val="accent2"/>
                </a:solidFill>
              </a:rPr>
              <a:t>Oceanic</a:t>
            </a:r>
            <a:r>
              <a:rPr lang="en-CA" dirty="0" smtClean="0"/>
              <a:t> Plate:</a:t>
            </a:r>
          </a:p>
          <a:p>
            <a:pPr lvl="1"/>
            <a:r>
              <a:rPr lang="en-CA" dirty="0" smtClean="0"/>
              <a:t>More Dense and </a:t>
            </a:r>
            <a:r>
              <a:rPr lang="en-CA" dirty="0" smtClean="0">
                <a:solidFill>
                  <a:schemeClr val="accent2"/>
                </a:solidFill>
              </a:rPr>
              <a:t>Heavy</a:t>
            </a:r>
          </a:p>
          <a:p>
            <a:pPr lvl="1"/>
            <a:r>
              <a:rPr lang="en-CA" dirty="0" smtClean="0"/>
              <a:t>Made of a specific rock called BASALT </a:t>
            </a:r>
          </a:p>
          <a:p>
            <a:r>
              <a:rPr lang="en-CA" dirty="0" smtClean="0">
                <a:solidFill>
                  <a:schemeClr val="accent2"/>
                </a:solidFill>
              </a:rPr>
              <a:t>Continental</a:t>
            </a:r>
            <a:r>
              <a:rPr lang="en-CA" dirty="0" smtClean="0"/>
              <a:t> Plate:</a:t>
            </a:r>
          </a:p>
          <a:p>
            <a:pPr lvl="1"/>
            <a:r>
              <a:rPr lang="en-CA" dirty="0" smtClean="0"/>
              <a:t>Less dense and </a:t>
            </a:r>
            <a:r>
              <a:rPr lang="en-CA" dirty="0" smtClean="0">
                <a:solidFill>
                  <a:schemeClr val="accent2"/>
                </a:solidFill>
              </a:rPr>
              <a:t>Light</a:t>
            </a:r>
          </a:p>
          <a:p>
            <a:pPr lvl="1"/>
            <a:r>
              <a:rPr lang="en-CA" dirty="0" smtClean="0"/>
              <a:t>Made of a specific rock called GRANITE</a:t>
            </a:r>
          </a:p>
          <a:p>
            <a:pPr lvl="1"/>
            <a:endParaRPr lang="en-CA" dirty="0" smtClean="0"/>
          </a:p>
          <a:p>
            <a:pPr lvl="1">
              <a:buNone/>
            </a:pPr>
            <a:r>
              <a:rPr lang="en-CA" dirty="0" smtClean="0"/>
              <a:t>	When these two types of plates interact, the </a:t>
            </a:r>
            <a:r>
              <a:rPr lang="en-CA" dirty="0" smtClean="0">
                <a:solidFill>
                  <a:schemeClr val="accent2"/>
                </a:solidFill>
              </a:rPr>
              <a:t>Oceanic</a:t>
            </a:r>
            <a:r>
              <a:rPr lang="en-CA" dirty="0" smtClean="0"/>
              <a:t> Plate ALWAYS </a:t>
            </a:r>
            <a:r>
              <a:rPr lang="en-CA" dirty="0" smtClean="0">
                <a:solidFill>
                  <a:schemeClr val="accent2"/>
                </a:solidFill>
              </a:rPr>
              <a:t>sinks</a:t>
            </a:r>
            <a:r>
              <a:rPr lang="en-CA" dirty="0" smtClean="0"/>
              <a:t> below the continental plate.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381000" y="4800600"/>
            <a:ext cx="914400" cy="9906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8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7467600" cy="1143000"/>
          </a:xfrm>
        </p:spPr>
        <p:txBody>
          <a:bodyPr/>
          <a:lstStyle/>
          <a:p>
            <a:r>
              <a:rPr lang="en-CA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14400"/>
            <a:ext cx="7772400" cy="5715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CA" dirty="0" smtClean="0"/>
              <a:t>Describe and Explain how and why tectonic plates </a:t>
            </a:r>
            <a:r>
              <a:rPr lang="en-CA" dirty="0" smtClean="0">
                <a:solidFill>
                  <a:schemeClr val="accent2"/>
                </a:solidFill>
              </a:rPr>
              <a:t>can move</a:t>
            </a:r>
          </a:p>
          <a:p>
            <a:r>
              <a:rPr lang="en-CA" dirty="0" smtClean="0"/>
              <a:t>Be able to label and describe </a:t>
            </a:r>
            <a:r>
              <a:rPr lang="en-CA" dirty="0" smtClean="0">
                <a:solidFill>
                  <a:schemeClr val="accent2"/>
                </a:solidFill>
              </a:rPr>
              <a:t>Earth’s layers</a:t>
            </a:r>
          </a:p>
          <a:p>
            <a:r>
              <a:rPr lang="en-CA" dirty="0" smtClean="0"/>
              <a:t>Define </a:t>
            </a:r>
            <a:r>
              <a:rPr lang="en-CA" dirty="0"/>
              <a:t>and Describe the 2 different types of tectonic plates</a:t>
            </a:r>
          </a:p>
          <a:p>
            <a:pPr lvl="1"/>
            <a:r>
              <a:rPr lang="en-CA" dirty="0">
                <a:solidFill>
                  <a:schemeClr val="accent2"/>
                </a:solidFill>
              </a:rPr>
              <a:t>Oceanic</a:t>
            </a:r>
          </a:p>
          <a:p>
            <a:pPr lvl="1"/>
            <a:r>
              <a:rPr lang="en-CA" dirty="0">
                <a:solidFill>
                  <a:schemeClr val="accent2"/>
                </a:solidFill>
              </a:rPr>
              <a:t>Continental</a:t>
            </a:r>
          </a:p>
          <a:p>
            <a:r>
              <a:rPr lang="en-CA" dirty="0"/>
              <a:t>Describe and Define the 3 ways in </a:t>
            </a:r>
            <a:r>
              <a:rPr lang="en-CA" dirty="0">
                <a:solidFill>
                  <a:schemeClr val="accent2"/>
                </a:solidFill>
              </a:rPr>
              <a:t>which plates can interact</a:t>
            </a:r>
            <a:r>
              <a:rPr lang="en-CA" dirty="0"/>
              <a:t>:</a:t>
            </a:r>
          </a:p>
          <a:p>
            <a:pPr lvl="1"/>
            <a:r>
              <a:rPr lang="en-CA" dirty="0"/>
              <a:t>Diverging (pulling apart)</a:t>
            </a:r>
          </a:p>
          <a:p>
            <a:pPr lvl="1"/>
            <a:r>
              <a:rPr lang="en-CA" dirty="0"/>
              <a:t>Converging (coming together)</a:t>
            </a:r>
          </a:p>
          <a:p>
            <a:pPr lvl="1"/>
            <a:r>
              <a:rPr lang="en-CA" dirty="0"/>
              <a:t>Transforming (sliding past)</a:t>
            </a:r>
          </a:p>
          <a:p>
            <a:r>
              <a:rPr lang="en-CA" dirty="0"/>
              <a:t>Define and Describe</a:t>
            </a:r>
          </a:p>
          <a:p>
            <a:pPr lvl="1"/>
            <a:r>
              <a:rPr lang="en-CA" dirty="0">
                <a:solidFill>
                  <a:schemeClr val="accent2"/>
                </a:solidFill>
              </a:rPr>
              <a:t>Ridge Push</a:t>
            </a:r>
          </a:p>
          <a:p>
            <a:pPr lvl="1"/>
            <a:r>
              <a:rPr lang="en-CA" dirty="0">
                <a:solidFill>
                  <a:schemeClr val="accent2"/>
                </a:solidFill>
              </a:rPr>
              <a:t>Slab Pull</a:t>
            </a:r>
          </a:p>
          <a:p>
            <a:pPr>
              <a:buFont typeface="Wingdings" pitchFamily="2" charset="2"/>
              <a:buChar char="q"/>
            </a:pPr>
            <a:endParaRPr lang="en-CA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Plate Boundaries…</a:t>
            </a:r>
            <a:endParaRPr lang="en-US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305800" cy="48006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edges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plates is where all the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occurs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Plates move – there are  only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choices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have…</a:t>
            </a: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Separate from each other (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DIVERGE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Crash directly into each other and one goes under the other (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CONVERGE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3)Slide past/along one another (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068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1706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3 Types of Plate Boundaries</a:t>
            </a:r>
            <a:endParaRPr lang="en-US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0"/>
            <a:ext cx="8229600" cy="45720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4400" b="1" dirty="0" smtClean="0">
                <a:solidFill>
                  <a:schemeClr val="accent2"/>
                </a:solidFill>
              </a:rPr>
              <a:t>#1-</a:t>
            </a:r>
            <a:r>
              <a:rPr lang="en-US" sz="44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DIVERGENT boundaries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plates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 away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each other opening a gap called a spreading center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2 types:</a:t>
            </a:r>
          </a:p>
          <a:p>
            <a:pPr marL="777240" lvl="1" indent="-384048">
              <a:buFont typeface="Wingdings 2"/>
              <a:buChar char=""/>
              <a:defRPr/>
            </a:pP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Oceanic-Oceanic</a:t>
            </a:r>
          </a:p>
          <a:p>
            <a:pPr marL="777240" lvl="1" indent="-384048">
              <a:buFont typeface="Wingdings 2"/>
              <a:buChar char=""/>
              <a:defRPr/>
            </a:pP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Continental- Continental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77240" lvl="1" indent="-384048">
              <a:buFont typeface="Wingdings 2"/>
              <a:buChar char=""/>
              <a:defRPr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www.geo.lsa.umich.edu/~crlb/COURSES/270/Lec12/div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536141"/>
            <a:ext cx="4933950" cy="232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202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45720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molten rock comes up through the crack created by the diverging plates, it pushes the old crust aside causing it to buckle.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process is called </a:t>
            </a:r>
            <a:r>
              <a:rPr lang="en-US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RIDGE PUSH</a:t>
            </a:r>
            <a:endParaRPr lang="en-US" b="1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083" name="Picture 3" descr="C:\Documents and Settings\SD23\Local Settings\Temporary Internet Files\Content.IE5\FJV1V4D0\MCj010520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895600"/>
            <a:ext cx="2362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http://geology.uprm.edu/Morelock/1_image/di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0"/>
            <a:ext cx="61722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455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027906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Divergent…</a:t>
            </a:r>
            <a:endParaRPr lang="en-US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1219200"/>
            <a:ext cx="909637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67200" y="228600"/>
            <a:ext cx="4876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This is the symbol on a map for divergent boundaries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3124200" y="990600"/>
            <a:ext cx="1143000" cy="381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286000" y="3505200"/>
            <a:ext cx="2895600" cy="533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1752600" y="4038600"/>
            <a:ext cx="1676400" cy="1371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200" y="5486400"/>
            <a:ext cx="2209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RIDGE PUSH</a:t>
            </a:r>
          </a:p>
        </p:txBody>
      </p:sp>
    </p:spTree>
    <p:extLst>
      <p:ext uri="{BB962C8B-B14F-4D97-AF65-F5344CB8AC3E}">
        <p14:creationId xmlns:p14="http://schemas.microsoft.com/office/powerpoint/2010/main" val="134381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80306"/>
          </a:xfrm>
        </p:spPr>
        <p:txBody>
          <a:bodyPr>
            <a:norm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Divergent plates over water…</a:t>
            </a:r>
            <a:endParaRPr lang="en-US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tectonic plates diverge, pull part, over water, the spreading center is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called a </a:t>
            </a:r>
            <a:r>
              <a:rPr lang="en-US" sz="32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SPREADING RIDGE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sz="32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OCEANIC RIDGE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the magma rising up through the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crack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pushes the old crust aside, new sea floor is created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called  </a:t>
            </a:r>
            <a:r>
              <a:rPr 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 FLOOR SPREADING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857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80306"/>
          </a:xfrm>
        </p:spPr>
        <p:txBody>
          <a:bodyPr>
            <a:norm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The Mid Atlantic Ridge is formed by Diverging Oceanic Plates</a:t>
            </a:r>
            <a:endParaRPr lang="en-US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0"/>
            <a:ext cx="4191000" cy="48768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an area in the middle of the Atlantic ocean that is forming an ocean ridge during sea floor spreading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9" name="Picture 2" descr="http://ircamera.as.arizona.edu/NatSci102/NatSci102/images/mid_atlanti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447800"/>
            <a:ext cx="4048125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513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80306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Divergent plates over land…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991600" cy="48768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tectonic plates diverge, pull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apart over land,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spreading center is called a </a:t>
            </a:r>
            <a:r>
              <a:rPr lang="en-US" sz="32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RIFT VALLEY.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3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less </a:t>
            </a: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than</a:t>
            </a: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spreading  </a:t>
            </a: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water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324120"/>
            <a:ext cx="5919788" cy="453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5105400" y="2971800"/>
            <a:ext cx="419896" cy="31051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181600" y="4038600"/>
            <a:ext cx="419896" cy="31051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953000" y="3429000"/>
            <a:ext cx="419896" cy="31051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05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Aerial Photos of the Rift Valley volcano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6934200" cy="5068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903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2743200" cy="54864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Diverging plates in eastern Africa  are slowly breaking Africa into pieces creating rift valleys at the spreading centers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 descr="http://www.geo.lsa.umich.edu/~crlb/COURSES/270/Lec12/afa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39700"/>
            <a:ext cx="6172200" cy="671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555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8229600" cy="57912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#2- </a:t>
            </a:r>
            <a:r>
              <a:rPr lang="en-US" sz="44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CONVERGENT Boundaries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When 2 plates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 toward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other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CA" dirty="0" smtClean="0"/>
              <a:t>The plates will do 1 of 2 things:</a:t>
            </a:r>
          </a:p>
          <a:p>
            <a:pPr marL="777240" lvl="1" indent="-384048">
              <a:buFont typeface="Wingdings 2"/>
              <a:buChar char=""/>
              <a:defRPr/>
            </a:pPr>
            <a:r>
              <a:rPr lang="en-CA" dirty="0" smtClean="0"/>
              <a:t>One plate will </a:t>
            </a:r>
            <a:r>
              <a:rPr lang="en-CA" dirty="0" smtClean="0">
                <a:solidFill>
                  <a:schemeClr val="accent2"/>
                </a:solidFill>
              </a:rPr>
              <a:t>sink</a:t>
            </a:r>
            <a:r>
              <a:rPr lang="en-CA" dirty="0" smtClean="0"/>
              <a:t> underneath of the other plate, this is called </a:t>
            </a:r>
            <a:r>
              <a:rPr lang="en-CA" dirty="0" smtClean="0">
                <a:solidFill>
                  <a:schemeClr val="accent2"/>
                </a:solidFill>
              </a:rPr>
              <a:t>SUBDUCTION</a:t>
            </a:r>
          </a:p>
          <a:p>
            <a:pPr marL="777240" lvl="1" indent="-384048">
              <a:buFont typeface="Wingdings 2"/>
              <a:buChar char=""/>
              <a:defRPr/>
            </a:pPr>
            <a:r>
              <a:rPr lang="en-CA" dirty="0" smtClean="0"/>
              <a:t>The two plates will </a:t>
            </a:r>
            <a:r>
              <a:rPr lang="en-CA" dirty="0" smtClean="0">
                <a:solidFill>
                  <a:schemeClr val="accent2"/>
                </a:solidFill>
              </a:rPr>
              <a:t>collide</a:t>
            </a:r>
            <a:r>
              <a:rPr lang="en-CA" dirty="0" smtClean="0"/>
              <a:t> with one another  without the sinking of the plates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CA" dirty="0" smtClean="0"/>
              <a:t>There are </a:t>
            </a:r>
            <a:r>
              <a:rPr lang="en-CA" dirty="0" smtClean="0">
                <a:solidFill>
                  <a:schemeClr val="accent2"/>
                </a:solidFill>
              </a:rPr>
              <a:t>3</a:t>
            </a:r>
            <a:r>
              <a:rPr lang="en-CA" dirty="0" smtClean="0"/>
              <a:t> types of Convergence:</a:t>
            </a:r>
          </a:p>
          <a:p>
            <a:pPr marL="907542" lvl="1" indent="-514350">
              <a:buFont typeface="+mj-lt"/>
              <a:buAutoNum type="arabicPeriod"/>
              <a:defRPr/>
            </a:pPr>
            <a:r>
              <a:rPr lang="en-CA" dirty="0" smtClean="0"/>
              <a:t>Oceanic- Continental</a:t>
            </a:r>
          </a:p>
          <a:p>
            <a:pPr marL="907542" lvl="1" indent="-514350">
              <a:buFont typeface="+mj-lt"/>
              <a:buAutoNum type="arabicPeriod"/>
              <a:defRPr/>
            </a:pPr>
            <a:r>
              <a:rPr lang="en-CA" dirty="0" smtClean="0"/>
              <a:t>Oceanic-Oceanic</a:t>
            </a:r>
          </a:p>
          <a:p>
            <a:pPr marL="907542" lvl="1" indent="-514350">
              <a:buFont typeface="+mj-lt"/>
              <a:buAutoNum type="arabicPeriod"/>
              <a:defRPr/>
            </a:pPr>
            <a:r>
              <a:rPr lang="en-CA" dirty="0" smtClean="0"/>
              <a:t>Continental-Continental </a:t>
            </a:r>
          </a:p>
          <a:p>
            <a:pPr marL="777240" lvl="1" indent="-384048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78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Regions of the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4343400" cy="5334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Earth is made up of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major         regions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like an apple: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Crust</a:t>
            </a:r>
            <a:r>
              <a:rPr lang="en-US" dirty="0" smtClean="0"/>
              <a:t> (like the skin)</a:t>
            </a:r>
          </a:p>
          <a:p>
            <a:pPr lvl="1"/>
            <a:r>
              <a:rPr lang="en-CA" dirty="0" smtClean="0">
                <a:solidFill>
                  <a:schemeClr val="accent2"/>
                </a:solidFill>
              </a:rPr>
              <a:t>Mantle</a:t>
            </a:r>
            <a:r>
              <a:rPr lang="en-CA" dirty="0" smtClean="0"/>
              <a:t> (like the flesh of the fruit)</a:t>
            </a:r>
          </a:p>
          <a:p>
            <a:pPr lvl="1"/>
            <a:r>
              <a:rPr lang="en-CA" dirty="0" smtClean="0">
                <a:solidFill>
                  <a:schemeClr val="accent2"/>
                </a:solidFill>
              </a:rPr>
              <a:t>Core</a:t>
            </a:r>
            <a:r>
              <a:rPr lang="en-CA" dirty="0" smtClean="0"/>
              <a:t> (like the core and seeds)</a:t>
            </a:r>
            <a:endParaRPr lang="en-US" dirty="0" smtClean="0"/>
          </a:p>
          <a:p>
            <a:pPr lvl="1">
              <a:buNone/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www.globalchange.umich.edu/gctext/Inquiries/Inquiries_by_Unit/Unit_2_files/image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76400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399032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Convergent Plates with </a:t>
            </a:r>
            <a:r>
              <a:rPr lang="en-US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Subduction</a:t>
            </a:r>
            <a:endParaRPr lang="en-US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34819" name="Picture 4" descr="http://www.msnucleus.org/membership/html/k-6/pt/plate/4/images/plate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74326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590800" y="4038600"/>
            <a:ext cx="685800" cy="158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5562600" y="3962400"/>
            <a:ext cx="685800" cy="158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19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8229600" cy="495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When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Subduction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occurs – the edge of the plate </a:t>
            </a:r>
            <a:r>
              <a:rPr lang="en-US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subducts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(goes under the other plate) deep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into the mantle and starts to melt creating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magma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When the plate </a:t>
            </a:r>
            <a:r>
              <a:rPr lang="en-US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subducts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it “pulls” the rest of the plate with it 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(similar to you falling into the pool and grabbing a friend who also falls into the pool with you) -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This is called </a:t>
            </a:r>
            <a:r>
              <a:rPr lang="en-US" sz="36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SLAB PULL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This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slab pull helps keep the tectonic plates in motion.</a:t>
            </a:r>
          </a:p>
        </p:txBody>
      </p:sp>
      <p:pic>
        <p:nvPicPr>
          <p:cNvPr id="62466" name="Picture 2" descr="C:\Documents and Settings\SD23\Local Settings\Temporary Internet Files\Content.IE5\FJV1V4D0\MCj010520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6363" y="5286375"/>
            <a:ext cx="39576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846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0" y="267494"/>
            <a:ext cx="8229600" cy="1399032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Subduction</a:t>
            </a:r>
            <a:r>
              <a:rPr lang="en-US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, Ridge push,            and Slab pull</a:t>
            </a:r>
            <a:endParaRPr lang="en-US" sz="36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8839200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124200" y="2819400"/>
            <a:ext cx="2133600" cy="609600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124200" y="3505200"/>
            <a:ext cx="1676400" cy="762000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867400" y="3276600"/>
            <a:ext cx="2286000" cy="762000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3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1. Oceanic-Continental </a:t>
            </a:r>
            <a:r>
              <a:rPr lang="en-US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Plate Convergence…</a:t>
            </a:r>
            <a:endParaRPr lang="en-US" sz="36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686800" cy="50292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a dense (heavier) oceanic plate collides with a less-dense (lighter) continental plate, the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oceanic plate </a:t>
            </a:r>
            <a:r>
              <a:rPr lang="en-US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subducts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creates a deep underwater valley called a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TRENCH.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the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subducting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plate moves deeper, magma can work its way to the surface forming cone-shaped Volcanoes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chain of volcanoes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VOLCANIC BELT 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force of collision between the 2 plates creates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mountain ranges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the continental rock crumbles and folds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1" name="Picture 2" descr="C:\Documents and Settings\SD23\Local Settings\Temporary Internet Files\Content.IE5\IK9I6IHJ\MCNA01453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684338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91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en-US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3891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9525"/>
            <a:ext cx="877252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152400"/>
            <a:ext cx="5029200" cy="46196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Symbol for converging plates</a:t>
            </a: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rot="10800000" flipV="1">
            <a:off x="2667000" y="609600"/>
            <a:ext cx="838200" cy="152400"/>
          </a:xfrm>
          <a:prstGeom prst="straightConnector1">
            <a:avLst/>
          </a:prstGeom>
          <a:noFill/>
          <a:ln w="50800" algn="ctr">
            <a:solidFill>
              <a:srgbClr val="FF2489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344113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914400"/>
          </a:xfrm>
        </p:spPr>
        <p:txBody>
          <a:bodyPr/>
          <a:lstStyle/>
          <a:p>
            <a:r>
              <a:rPr lang="en-CA" dirty="0" smtClean="0"/>
              <a:t>Volcanic Belt- Cascade 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media-2.web.britannica.com/eb-media/65/65565-004-85B67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6819900" cy="51890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658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399032"/>
          </a:xfrm>
        </p:spPr>
        <p:txBody>
          <a:bodyPr>
            <a:no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2. Oceanic </a:t>
            </a:r>
            <a:r>
              <a:rPr lang="en-US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- Oceanic Plate Convergence…</a:t>
            </a:r>
            <a:endParaRPr lang="en-US" sz="36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Subduction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occurs when 2 oceanic plates converge/collide.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denser plate </a:t>
            </a:r>
            <a:r>
              <a:rPr lang="en-US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subducts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under the other, and the </a:t>
            </a:r>
            <a:r>
              <a:rPr lang="en-US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subducting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plate sinks deep into the mantle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This interaction may produce  a long chain of volcanic islands known as a </a:t>
            </a:r>
            <a:r>
              <a:rPr lang="en-US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VOLCANIC ISLAND ARC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 </a:t>
            </a:r>
            <a:r>
              <a:rPr lang="en-US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ie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Japan islands)</a:t>
            </a:r>
          </a:p>
          <a:p>
            <a:pPr>
              <a:buNone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9939" name="Picture 1" descr="C:\Documents and Settings\SD23\Local Settings\Temporary Internet Files\Content.IE5\IK9I6IHJ\MCNA01453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28600"/>
            <a:ext cx="1844675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093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en-US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4096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-228600"/>
            <a:ext cx="878205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50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2301"/>
            <a:ext cx="8915400" cy="450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5908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72400" cy="914400"/>
          </a:xfrm>
        </p:spPr>
        <p:txBody>
          <a:bodyPr/>
          <a:lstStyle/>
          <a:p>
            <a:r>
              <a:rPr lang="en-CA" dirty="0" smtClean="0"/>
              <a:t>Volcanic Island Arc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veimages.gsfc.nasa.gov/8188/NewBritain.A2005221.0010.250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7013575" cy="5100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761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156448" cy="77724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 can be further divided into more layers!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4800" y="3962400"/>
            <a:ext cx="1905000" cy="2895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Layers of the earth rap:</a:t>
            </a:r>
            <a:endParaRPr lang="en-US" dirty="0" smtClean="0">
              <a:hlinkClick r:id="rId2"/>
            </a:endParaRPr>
          </a:p>
          <a:p>
            <a:pPr algn="r"/>
            <a:r>
              <a:rPr lang="en-US" dirty="0" smtClean="0">
                <a:hlinkClick r:id="rId3"/>
              </a:rPr>
              <a:t>http://www.educationalrap.com/59/layers-of-the-earth.html</a:t>
            </a:r>
            <a:endParaRPr lang="en-US" dirty="0" smtClean="0"/>
          </a:p>
          <a:p>
            <a:pPr algn="r"/>
            <a:endParaRPr lang="en-US" dirty="0"/>
          </a:p>
        </p:txBody>
      </p:sp>
      <p:pic>
        <p:nvPicPr>
          <p:cNvPr id="5" name="Picture 2" descr="http://www.glossary.oilfield.slb.com/files/OGL98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398500"/>
            <a:ext cx="6477000" cy="545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Continental - Continental Plate Convergence…</a:t>
            </a:r>
            <a:endParaRPr lang="en-US" sz="36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When continental plates collide,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subduction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 NOT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occur because the plates are the same density.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Instead, the plates 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hit  head on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and their edges crumple and fold forming great 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Mountain ranges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ie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The Himalayas)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Himalayas are the highest and youngest mountain range and are increasing in height several cm a year due to continuous convergence of the plates! </a:t>
            </a:r>
          </a:p>
        </p:txBody>
      </p:sp>
    </p:spTree>
    <p:extLst>
      <p:ext uri="{BB962C8B-B14F-4D97-AF65-F5344CB8AC3E}">
        <p14:creationId xmlns:p14="http://schemas.microsoft.com/office/powerpoint/2010/main" val="133964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en-US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430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233363"/>
            <a:ext cx="8934450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850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762000"/>
          </a:xfrm>
        </p:spPr>
        <p:txBody>
          <a:bodyPr/>
          <a:lstStyle/>
          <a:p>
            <a:r>
              <a:rPr lang="en-CA" dirty="0" smtClean="0"/>
              <a:t>Mountain Ranges</a:t>
            </a:r>
            <a:endParaRPr lang="en-US" dirty="0"/>
          </a:p>
        </p:txBody>
      </p:sp>
      <p:pic>
        <p:nvPicPr>
          <p:cNvPr id="4" name="Picture 2" descr="http://michaelgreenwell.files.wordpress.com/2007/07/himalay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40363"/>
            <a:ext cx="7696200" cy="61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762000"/>
            <a:ext cx="6172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The Himalayas – highest point is Mount Everest and they are found in Asia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6397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en-US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45059" name="Picture 2" descr="http://stloe.most.go.th/html/lo_index/LOcanada4/403/images/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"/>
            <a:ext cx="7391400" cy="63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248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533400"/>
            <a:ext cx="8686800" cy="61722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#3- </a:t>
            </a:r>
            <a:r>
              <a:rPr lang="en-US" sz="44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Transformation boundaries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plates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 past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another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they are sliding horizontally past each other – 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mountains or                                      volcanoes are formed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form are </a:t>
            </a:r>
            <a:r>
              <a:rPr lang="en-CA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FAULTS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CA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EARTHQUAKES</a:t>
            </a:r>
          </a:p>
          <a:p>
            <a:pPr marL="777240" lvl="1" indent="-384048">
              <a:buFont typeface="Wingdings 2"/>
              <a:buChar char=""/>
              <a:defRPr/>
            </a:pP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Faults are cracks in the rock due to movement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CA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 FAULTS 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name we give to the area where the plates slide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02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r>
              <a:rPr lang="en-CA" dirty="0" smtClean="0"/>
              <a:t>Transform Boundary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140725"/>
            <a:ext cx="5638800" cy="553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2514600"/>
            <a:ext cx="4267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This is the symbol on a map for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transfor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boundaries</a:t>
            </a:r>
          </a:p>
        </p:txBody>
      </p:sp>
    </p:spTree>
    <p:extLst>
      <p:ext uri="{BB962C8B-B14F-4D97-AF65-F5344CB8AC3E}">
        <p14:creationId xmlns:p14="http://schemas.microsoft.com/office/powerpoint/2010/main" val="31909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762000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San Andreas Fault in California</a:t>
            </a:r>
            <a:r>
              <a:rPr lang="en-US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en-US" sz="32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915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7575"/>
            <a:ext cx="7472363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76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So… 3 Types of Plate Boundaries</a:t>
            </a:r>
            <a:endParaRPr lang="en-US" sz="36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5017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50179" name="Picture 2" descr="http://www.gasd.k12.pa.us/~dpompa/Plate%20Bounda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7213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410200" y="1066800"/>
            <a:ext cx="3505200" cy="5410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10200" y="1447800"/>
            <a:ext cx="3048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DIVERGENT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3505200"/>
            <a:ext cx="3505200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CONVERGENT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0" y="5257800"/>
            <a:ext cx="3429000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TRANSFORM</a:t>
            </a:r>
          </a:p>
        </p:txBody>
      </p:sp>
    </p:spTree>
    <p:extLst>
      <p:ext uri="{BB962C8B-B14F-4D97-AF65-F5344CB8AC3E}">
        <p14:creationId xmlns:p14="http://schemas.microsoft.com/office/powerpoint/2010/main" val="215453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51706"/>
          </a:xfrm>
        </p:spPr>
        <p:txBody>
          <a:bodyPr>
            <a:no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When you are really good.. You can understand this whole diagram…</a:t>
            </a:r>
            <a:endParaRPr lang="en-US" sz="32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5325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53251" name="Picture 2" descr="http://media-2.web.britannica.com/eb-media/53/4953-004-9D51CA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1524000"/>
            <a:ext cx="888682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343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tloe.most.go.th/html/lo_index/LOcanada1/102/images/L02_3.jpg"/>
          <p:cNvPicPr>
            <a:picLocks noChangeAspect="1" noChangeArrowheads="1"/>
          </p:cNvPicPr>
          <p:nvPr/>
        </p:nvPicPr>
        <p:blipFill>
          <a:blip r:embed="rId2" cstate="print"/>
          <a:srcRect b="35937"/>
          <a:stretch>
            <a:fillRect/>
          </a:stretch>
        </p:blipFill>
        <p:spPr bwMode="auto">
          <a:xfrm>
            <a:off x="3553522" y="3581400"/>
            <a:ext cx="5590478" cy="304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A.The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Crust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83560"/>
            <a:ext cx="7772400" cy="271224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crust is the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top, solid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layer of the Earth</a:t>
            </a:r>
          </a:p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Oceanic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crust is the crust under oceans, and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continental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crust is the crust under the continents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495800"/>
            <a:ext cx="32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It can range from </a:t>
            </a:r>
            <a:r>
              <a:rPr lang="en-CA" sz="2800" dirty="0" smtClean="0">
                <a:solidFill>
                  <a:schemeClr val="accent2"/>
                </a:solidFill>
              </a:rPr>
              <a:t>10km</a:t>
            </a:r>
            <a:r>
              <a:rPr lang="en-CA" sz="2800" dirty="0" smtClean="0"/>
              <a:t> thick (oceanic) to </a:t>
            </a:r>
            <a:r>
              <a:rPr lang="en-CA" sz="2800" dirty="0" smtClean="0">
                <a:solidFill>
                  <a:schemeClr val="accent2"/>
                </a:solidFill>
              </a:rPr>
              <a:t>70km</a:t>
            </a:r>
            <a:r>
              <a:rPr lang="en-CA" sz="2800" dirty="0" smtClean="0"/>
              <a:t>  thick (continental)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Plate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19200"/>
            <a:ext cx="7772400" cy="5334000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accent2"/>
                </a:solidFill>
              </a:rPr>
              <a:t>Below the crust </a:t>
            </a:r>
            <a:r>
              <a:rPr lang="en-CA" dirty="0" smtClean="0"/>
              <a:t>is where we find the plates.</a:t>
            </a:r>
          </a:p>
          <a:p>
            <a:r>
              <a:rPr lang="en-CA" dirty="0" smtClean="0"/>
              <a:t>The crust is attached to the plates</a:t>
            </a:r>
          </a:p>
          <a:p>
            <a:r>
              <a:rPr lang="en-CA" dirty="0" smtClean="0"/>
              <a:t>The crust and the plates are both </a:t>
            </a:r>
            <a:r>
              <a:rPr lang="en-CA" dirty="0" smtClean="0">
                <a:solidFill>
                  <a:schemeClr val="accent2"/>
                </a:solidFill>
              </a:rPr>
              <a:t>solid, rigid and hard</a:t>
            </a:r>
          </a:p>
          <a:p>
            <a:r>
              <a:rPr lang="en-CA" dirty="0" smtClean="0"/>
              <a:t>We can give the Crust and the Plates a special name= </a:t>
            </a:r>
            <a:r>
              <a:rPr lang="en-CA" dirty="0" smtClean="0">
                <a:solidFill>
                  <a:schemeClr val="accent2"/>
                </a:solidFill>
              </a:rPr>
              <a:t>LITHOSPHERE</a:t>
            </a:r>
            <a:endParaRPr lang="en-CA" sz="4800" dirty="0" smtClean="0">
              <a:solidFill>
                <a:schemeClr val="accent2"/>
              </a:solidFill>
            </a:endParaRPr>
          </a:p>
          <a:p>
            <a:pPr lvl="1"/>
            <a:r>
              <a:rPr lang="en-CA" sz="4800" dirty="0" smtClean="0"/>
              <a:t>LITHOS= </a:t>
            </a:r>
            <a:r>
              <a:rPr lang="en-CA" sz="4800" dirty="0" smtClean="0">
                <a:solidFill>
                  <a:schemeClr val="accent2"/>
                </a:solidFill>
              </a:rPr>
              <a:t>STONE</a:t>
            </a:r>
            <a:endParaRPr lang="en-US" sz="4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"/>
            <a:ext cx="7495793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1066800" y="3581400"/>
            <a:ext cx="3276600" cy="1600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3657600" y="4343400"/>
            <a:ext cx="2133600" cy="1066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00" y="55626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accent2"/>
                </a:solidFill>
              </a:rPr>
              <a:t>CRUST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59436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accent2"/>
                </a:solidFill>
              </a:rPr>
              <a:t>PLATES</a:t>
            </a:r>
            <a:endParaRPr lang="en-US" sz="4000" dirty="0">
              <a:solidFill>
                <a:schemeClr val="accent2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4801394" y="3275806"/>
            <a:ext cx="1981200" cy="1588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67000" y="13716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>
                <a:solidFill>
                  <a:srgbClr val="FFFF00"/>
                </a:solidFill>
              </a:rPr>
              <a:t>LITHOSPHERE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Tectonic 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371600"/>
            <a:ext cx="7772400" cy="4572000"/>
          </a:xfrm>
        </p:spPr>
        <p:txBody>
          <a:bodyPr/>
          <a:lstStyle/>
          <a:p>
            <a:r>
              <a:rPr lang="en-CA" dirty="0" smtClean="0"/>
              <a:t>Tectonic plates make up the </a:t>
            </a:r>
            <a:r>
              <a:rPr lang="en-CA" dirty="0" smtClean="0">
                <a:solidFill>
                  <a:schemeClr val="accent2"/>
                </a:solidFill>
              </a:rPr>
              <a:t>upper most</a:t>
            </a:r>
            <a:r>
              <a:rPr lang="en-CA" dirty="0" smtClean="0"/>
              <a:t> region of a layer called the </a:t>
            </a:r>
            <a:r>
              <a:rPr lang="en-CA" dirty="0" smtClean="0">
                <a:solidFill>
                  <a:schemeClr val="accent2"/>
                </a:solidFill>
              </a:rPr>
              <a:t>MANTLE</a:t>
            </a:r>
            <a:r>
              <a:rPr lang="en-CA" dirty="0" smtClean="0"/>
              <a:t>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895600"/>
            <a:ext cx="7889534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1333500" y="5524500"/>
            <a:ext cx="1752600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09800" y="59436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PLATES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9144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Mantle: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762000"/>
            <a:ext cx="5334000" cy="59436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mantle is the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semi-solid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layer directly below the crust. </a:t>
            </a:r>
          </a:p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contains 70% of the Earth’s volume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can itself be broken into 2 distinct parts: </a:t>
            </a:r>
          </a:p>
          <a:p>
            <a:pPr marL="969264" lvl="1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Upper Mantle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(35- 670 km)</a:t>
            </a: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Transition Zone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(300- 700km)</a:t>
            </a:r>
          </a:p>
          <a:p>
            <a:pPr marL="969264" lvl="1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Lower  Mantle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(670- 2900km)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http://www.dkimages.com/discover/previews/841/250699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00200"/>
            <a:ext cx="3254188" cy="345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9914</TotalTime>
  <Words>1298</Words>
  <Application>Microsoft Office PowerPoint</Application>
  <PresentationFormat>On-screen Show (4:3)</PresentationFormat>
  <Paragraphs>158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Calibri</vt:lpstr>
      <vt:lpstr>Century Schoolbook</vt:lpstr>
      <vt:lpstr>Wingdings</vt:lpstr>
      <vt:lpstr>Wingdings 2</vt:lpstr>
      <vt:lpstr>Oriel</vt:lpstr>
      <vt:lpstr>Layers of the Earth &amp; Plate Boundaries </vt:lpstr>
      <vt:lpstr>Today’s Objectives</vt:lpstr>
      <vt:lpstr>Regions of the Earth</vt:lpstr>
      <vt:lpstr>Earth can be further divided into more layers!</vt:lpstr>
      <vt:lpstr>A.The Crust  </vt:lpstr>
      <vt:lpstr>Plate Tectonics</vt:lpstr>
      <vt:lpstr>PowerPoint Presentation</vt:lpstr>
      <vt:lpstr>Tectonic PLATES</vt:lpstr>
      <vt:lpstr>The Mantle:</vt:lpstr>
      <vt:lpstr>PowerPoint Presentation</vt:lpstr>
      <vt:lpstr>The Upper Mantle:</vt:lpstr>
      <vt:lpstr>PowerPoint Presentation</vt:lpstr>
      <vt:lpstr>The Asthenosphere</vt:lpstr>
      <vt:lpstr>The Lower Mantle: </vt:lpstr>
      <vt:lpstr>The Outer Core:  </vt:lpstr>
      <vt:lpstr>The Inner Core:  (5200-6371km)</vt:lpstr>
      <vt:lpstr>Summary:</vt:lpstr>
      <vt:lpstr>Earth’s Layers and Plate Movement</vt:lpstr>
      <vt:lpstr>   Plate Boundaries  Two Types of Plates</vt:lpstr>
      <vt:lpstr>Plate Boundaries…</vt:lpstr>
      <vt:lpstr>3 Types of Plate Boundaries</vt:lpstr>
      <vt:lpstr>PowerPoint Presentation</vt:lpstr>
      <vt:lpstr>Divergent…</vt:lpstr>
      <vt:lpstr>Divergent plates over water…</vt:lpstr>
      <vt:lpstr>The Mid Atlantic Ridge is formed by Diverging Oceanic Plates</vt:lpstr>
      <vt:lpstr>Divergent plates over land…</vt:lpstr>
      <vt:lpstr>PowerPoint Presentation</vt:lpstr>
      <vt:lpstr>PowerPoint Presentation</vt:lpstr>
      <vt:lpstr>PowerPoint Presentation</vt:lpstr>
      <vt:lpstr>Convergent Plates with Subduction</vt:lpstr>
      <vt:lpstr>PowerPoint Presentation</vt:lpstr>
      <vt:lpstr>Subduction, Ridge push,            and Slab pull</vt:lpstr>
      <vt:lpstr>1. Oceanic-Continental Plate Convergence…</vt:lpstr>
      <vt:lpstr>PowerPoint Presentation</vt:lpstr>
      <vt:lpstr>Volcanic Belt- Cascade Range</vt:lpstr>
      <vt:lpstr>2. Oceanic - Oceanic Plate Convergence…</vt:lpstr>
      <vt:lpstr>PowerPoint Presentation</vt:lpstr>
      <vt:lpstr>PowerPoint Presentation</vt:lpstr>
      <vt:lpstr>Volcanic Island Arc</vt:lpstr>
      <vt:lpstr>Continental - Continental Plate Convergence…</vt:lpstr>
      <vt:lpstr>PowerPoint Presentation</vt:lpstr>
      <vt:lpstr>Mountain Ranges</vt:lpstr>
      <vt:lpstr>PowerPoint Presentation</vt:lpstr>
      <vt:lpstr>PowerPoint Presentation</vt:lpstr>
      <vt:lpstr>Transform Boundary</vt:lpstr>
      <vt:lpstr>San Andreas Fault in California </vt:lpstr>
      <vt:lpstr>So… 3 Types of Plate Boundaries</vt:lpstr>
      <vt:lpstr>When you are really good.. You can understand this whole diagram…</vt:lpstr>
    </vt:vector>
  </TitlesOfParts>
  <Company>SD23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MBS</dc:creator>
  <cp:lastModifiedBy>teacher</cp:lastModifiedBy>
  <cp:revision>125</cp:revision>
  <dcterms:created xsi:type="dcterms:W3CDTF">2011-04-06T02:49:19Z</dcterms:created>
  <dcterms:modified xsi:type="dcterms:W3CDTF">2017-05-02T15:13:40Z</dcterms:modified>
</cp:coreProperties>
</file>