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2" r:id="rId2"/>
    <p:sldId id="269" r:id="rId3"/>
    <p:sldId id="270" r:id="rId4"/>
    <p:sldId id="263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613"/>
    <a:srgbClr val="CEF7E5"/>
    <a:srgbClr val="0DC62B"/>
    <a:srgbClr val="FFFFFF"/>
    <a:srgbClr val="E2C200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FBB2A2-C66B-49FC-8C40-C9D2FB23DA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6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1555A-43E5-4058-9AEA-1B1D5C8BE38E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02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1B099-8ECD-44C5-AEA3-E9A1CB96086E}" type="slidenum">
              <a:rPr lang="en-US"/>
              <a:pPr/>
              <a:t>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56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1AE9A-FAB2-4FBD-B7B2-C483E5B51EFE}" type="slidenum">
              <a:rPr lang="en-US"/>
              <a:pPr/>
              <a:t>3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088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65394-41E6-482D-81E6-DA082E974195}" type="slidenum">
              <a:rPr lang="en-US"/>
              <a:pPr/>
              <a:t>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5465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A328B-2E41-4C25-8C9A-1362EE1FC175}" type="slidenum">
              <a:rPr lang="en-US"/>
              <a:pPr/>
              <a:t>5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023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1F02F-E972-4560-9DB9-18EFE143C004}" type="slidenum">
              <a:rPr lang="en-US"/>
              <a:pPr/>
              <a:t>6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21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 i="0"/>
            </a:lvl1pPr>
          </a:lstStyle>
          <a:p>
            <a:r>
              <a:rPr lang="en-US"/>
              <a:t>(c) McGraw Hill Ryerson 2007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A04F1FC-BADC-429A-94B0-F0ECF6ACA6C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0" y="0"/>
            <a:ext cx="9144000" cy="4038600"/>
            <a:chOff x="0" y="0"/>
            <a:chExt cx="5760" cy="2544"/>
          </a:xfrm>
        </p:grpSpPr>
        <p:sp>
          <p:nvSpPr>
            <p:cNvPr id="45062" name="Rectangle 6" descr="aqbg"/>
            <p:cNvSpPr>
              <a:spLocks noChangeArrowheads="1"/>
            </p:cNvSpPr>
            <p:nvPr/>
          </p:nvSpPr>
          <p:spPr bwMode="auto">
            <a:xfrm>
              <a:off x="0" y="0"/>
              <a:ext cx="5760" cy="220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63" name="Group 7"/>
            <p:cNvGrpSpPr>
              <a:grpSpLocks/>
            </p:cNvGrpSpPr>
            <p:nvPr userDrawn="1"/>
          </p:nvGrpSpPr>
          <p:grpSpPr bwMode="auto">
            <a:xfrm>
              <a:off x="0" y="2208"/>
              <a:ext cx="5756" cy="240"/>
              <a:chOff x="0" y="768"/>
              <a:chExt cx="5760" cy="197"/>
            </a:xfrm>
          </p:grpSpPr>
          <p:sp>
            <p:nvSpPr>
              <p:cNvPr id="45064" name="Rectangle 8"/>
              <p:cNvSpPr>
                <a:spLocks noChangeArrowheads="1"/>
              </p:cNvSpPr>
              <p:nvPr/>
            </p:nvSpPr>
            <p:spPr bwMode="auto">
              <a:xfrm flipV="1">
                <a:off x="0" y="780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/>
            </p:nvSpPr>
            <p:spPr bwMode="auto">
              <a:xfrm>
                <a:off x="0" y="828"/>
                <a:ext cx="5760" cy="11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4274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/>
            </p:nvSpPr>
            <p:spPr bwMode="auto">
              <a:xfrm>
                <a:off x="0" y="768"/>
                <a:ext cx="5760" cy="12"/>
              </a:xfrm>
              <a:prstGeom prst="rect">
                <a:avLst/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5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/>
            </p:nvSpPr>
            <p:spPr bwMode="auto">
              <a:xfrm flipV="1">
                <a:off x="0" y="942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tint val="4274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/>
                <a:endParaRPr lang="en-CA">
                  <a:latin typeface="Times" pitchFamily="1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/>
            </p:nvSpPr>
            <p:spPr bwMode="auto">
              <a:xfrm>
                <a:off x="0" y="824"/>
                <a:ext cx="5760" cy="2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069" name="Rectangle 13"/>
            <p:cNvSpPr>
              <a:spLocks noChangeArrowheads="1"/>
            </p:cNvSpPr>
            <p:nvPr/>
          </p:nvSpPr>
          <p:spPr bwMode="auto">
            <a:xfrm>
              <a:off x="2" y="2448"/>
              <a:ext cx="5758" cy="96"/>
            </a:xfrm>
            <a:prstGeom prst="rect">
              <a:avLst/>
            </a:prstGeom>
            <a:gradFill rotWithShape="1">
              <a:gsLst>
                <a:gs pos="0">
                  <a:srgbClr val="777777"/>
                </a:gs>
                <a:gs pos="100000">
                  <a:srgbClr val="777777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3470275"/>
            <a:ext cx="9139238" cy="74613"/>
          </a:xfrm>
          <a:prstGeom prst="rect">
            <a:avLst/>
          </a:prstGeom>
          <a:solidFill>
            <a:srgbClr val="777777">
              <a:alpha val="3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7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Times" pitchFamily="1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2288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5341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(c) McGraw Hill Ryerson 2007</a:t>
            </a:r>
            <a:endParaRPr lang="en-US" sz="1400" i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4" name="Picture 22" descr="top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92225"/>
          </a:xfrm>
          <a:prstGeom prst="rect">
            <a:avLst/>
          </a:prstGeom>
          <a:noFill/>
        </p:spPr>
      </p:pic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0" y="1905000"/>
            <a:ext cx="304800" cy="4953000"/>
          </a:xfrm>
          <a:prstGeom prst="rtTriangle">
            <a:avLst/>
          </a:prstGeom>
          <a:gradFill rotWithShape="0">
            <a:gsLst>
              <a:gs pos="0">
                <a:srgbClr val="339966">
                  <a:gamma/>
                  <a:tint val="0"/>
                  <a:invGamma/>
                </a:srgbClr>
              </a:gs>
              <a:gs pos="50000">
                <a:srgbClr val="339966">
                  <a:alpha val="5000"/>
                </a:srgbClr>
              </a:gs>
              <a:gs pos="100000">
                <a:srgbClr val="339966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>
              <a:latin typeface="Times" pitchFamily="1" charset="0"/>
            </a:endParaRP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 flipH="1">
            <a:off x="8839200" y="1905000"/>
            <a:ext cx="304800" cy="4953000"/>
          </a:xfrm>
          <a:prstGeom prst="rtTriangle">
            <a:avLst/>
          </a:prstGeom>
          <a:gradFill rotWithShape="0">
            <a:gsLst>
              <a:gs pos="0">
                <a:srgbClr val="008000">
                  <a:alpha val="5000"/>
                </a:srgbClr>
              </a:gs>
              <a:gs pos="100000">
                <a:srgbClr val="008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>
              <a:latin typeface="Times" pitchFamily="1" charset="0"/>
            </a:endParaRPr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4053" name="Picture 21" descr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54925" y="0"/>
            <a:ext cx="1200150" cy="1524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4055" name="Rectangle 23"/>
          <p:cNvSpPr>
            <a:spLocks noChangeArrowheads="1"/>
          </p:cNvSpPr>
          <p:nvPr userDrawn="1"/>
        </p:nvSpPr>
        <p:spPr bwMode="auto">
          <a:xfrm>
            <a:off x="6862763" y="6254750"/>
            <a:ext cx="1824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0" y="65532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en-US"/>
              <a:t>(c) McGraw Hill Ryerson 2007</a:t>
            </a:r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EF7E5"/>
          </a:solidFill>
          <a:latin typeface="Lucida Grande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Times" pitchFamily="1" charset="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w"/>
        <a:defRPr sz="2000" b="1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1" charset="2"/>
        <a:buChar char="§"/>
        <a:defRPr sz="2000" b="1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pitchFamily="1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 b="1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 b="1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 b="1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 b="1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1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15200" cy="1066800"/>
          </a:xfrm>
        </p:spPr>
        <p:txBody>
          <a:bodyPr/>
          <a:lstStyle/>
          <a:p>
            <a:r>
              <a:rPr lang="en-US" dirty="0"/>
              <a:t>2.1 </a:t>
            </a:r>
            <a:r>
              <a:rPr lang="en-GB" dirty="0"/>
              <a:t>Energy Flow in Ecosystems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406525"/>
            <a:ext cx="8823325" cy="476567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 dirty="0"/>
              <a:t>Biomass is the</a:t>
            </a:r>
            <a:r>
              <a:rPr lang="en-US" sz="2000" dirty="0">
                <a:solidFill>
                  <a:srgbClr val="FF0000"/>
                </a:solidFill>
              </a:rPr>
              <a:t> total mass of all living things </a:t>
            </a:r>
            <a:r>
              <a:rPr lang="en-US" sz="2000" dirty="0"/>
              <a:t>in a given area</a:t>
            </a:r>
            <a:r>
              <a:rPr lang="en-US" sz="2000" dirty="0" smtClean="0"/>
              <a:t>.</a:t>
            </a:r>
          </a:p>
          <a:p>
            <a:pPr marL="457200" indent="-457200">
              <a:lnSpc>
                <a:spcPct val="90000"/>
              </a:lnSpc>
            </a:pPr>
            <a:endParaRPr lang="en-US" sz="2000" dirty="0"/>
          </a:p>
          <a:p>
            <a:pPr marL="838200" lvl="1" indent="-381000">
              <a:lnSpc>
                <a:spcPct val="90000"/>
              </a:lnSpc>
            </a:pPr>
            <a:r>
              <a:rPr lang="en-US" sz="1800" dirty="0" smtClean="0"/>
              <a:t>Biomass </a:t>
            </a:r>
            <a:r>
              <a:rPr lang="en-US" sz="1800" dirty="0"/>
              <a:t>is generally measured in </a:t>
            </a:r>
            <a:r>
              <a:rPr lang="en-US" sz="1800" dirty="0">
                <a:solidFill>
                  <a:srgbClr val="FF0000"/>
                </a:solidFill>
              </a:rPr>
              <a:t>g/m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 or </a:t>
            </a:r>
            <a:r>
              <a:rPr lang="en-US" sz="1800" dirty="0">
                <a:solidFill>
                  <a:srgbClr val="FF0000"/>
                </a:solidFill>
              </a:rPr>
              <a:t>kg/m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/>
              <a:t> </a:t>
            </a:r>
            <a:r>
              <a:rPr lang="en-US" sz="1800" dirty="0" smtClean="0"/>
              <a:t>.</a:t>
            </a:r>
          </a:p>
          <a:p>
            <a:pPr marL="838200" lvl="1" indent="-381000">
              <a:lnSpc>
                <a:spcPct val="90000"/>
              </a:lnSpc>
            </a:pPr>
            <a:endParaRPr lang="en-US" sz="1800" dirty="0"/>
          </a:p>
          <a:p>
            <a:pPr marL="457200" indent="-457200">
              <a:lnSpc>
                <a:spcPct val="90000"/>
              </a:lnSpc>
            </a:pPr>
            <a:r>
              <a:rPr lang="en-US" sz="2000" dirty="0"/>
              <a:t>Within an organism’s niche, the organism interacts with the ecosystem by: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>
                <a:solidFill>
                  <a:srgbClr val="FF0000"/>
                </a:solidFill>
              </a:rPr>
              <a:t>Obtaining food </a:t>
            </a:r>
            <a:r>
              <a:rPr lang="en-US" sz="1800" dirty="0"/>
              <a:t>from the ecosystem</a:t>
            </a:r>
          </a:p>
          <a:p>
            <a:pPr marL="1238250" lvl="2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>
                <a:solidFill>
                  <a:srgbClr val="FF0000"/>
                </a:solidFill>
              </a:rPr>
              <a:t>Contributing energy </a:t>
            </a:r>
            <a:r>
              <a:rPr lang="en-US" sz="1800" dirty="0"/>
              <a:t>to the </a:t>
            </a:r>
            <a:r>
              <a:rPr lang="en-US" sz="1800" dirty="0" smtClean="0"/>
              <a:t>ecosystem</a:t>
            </a: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/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Plants are called </a:t>
            </a:r>
            <a:r>
              <a:rPr lang="en-US" sz="1800" dirty="0">
                <a:solidFill>
                  <a:srgbClr val="FF0000"/>
                </a:solidFill>
              </a:rPr>
              <a:t>producers</a:t>
            </a:r>
            <a:r>
              <a:rPr lang="en-US" sz="1800" dirty="0"/>
              <a:t> because they produce </a:t>
            </a:r>
          </a:p>
          <a:p>
            <a:pPr marL="838200" lvl="1" indent="-381000"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/>
              <a:t>	</a:t>
            </a:r>
            <a:r>
              <a:rPr lang="en-US" sz="1800" dirty="0" smtClean="0"/>
              <a:t>sugars </a:t>
            </a:r>
            <a:r>
              <a:rPr lang="en-US" sz="1800" dirty="0"/>
              <a:t>from carbon dioxide, water, and the </a:t>
            </a:r>
            <a:r>
              <a:rPr lang="en-US" sz="1800" dirty="0">
                <a:solidFill>
                  <a:srgbClr val="FF0000"/>
                </a:solidFill>
              </a:rPr>
              <a:t>Sun’s energy</a:t>
            </a:r>
            <a:r>
              <a:rPr lang="en-US" sz="1800" dirty="0"/>
              <a:t>.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>
                <a:solidFill>
                  <a:srgbClr val="FF0000"/>
                </a:solidFill>
              </a:rPr>
              <a:t>Consumers</a:t>
            </a:r>
            <a:r>
              <a:rPr lang="en-US" sz="1800" dirty="0"/>
              <a:t> get their energy by </a:t>
            </a:r>
            <a:r>
              <a:rPr lang="en-US" sz="1800" dirty="0">
                <a:solidFill>
                  <a:srgbClr val="FF0000"/>
                </a:solidFill>
              </a:rPr>
              <a:t>feeding on producers</a:t>
            </a:r>
            <a:r>
              <a:rPr lang="en-US" sz="1800" dirty="0"/>
              <a:t> or other</a:t>
            </a:r>
            <a:br>
              <a:rPr lang="en-US" sz="1800" dirty="0"/>
            </a:br>
            <a:r>
              <a:rPr lang="en-US" sz="1800" dirty="0"/>
              <a:t>consumers.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1800" dirty="0"/>
              <a:t>Decomposition is the breakdown of wastes and dead organisms </a:t>
            </a:r>
            <a:br>
              <a:rPr lang="en-US" sz="1800" dirty="0"/>
            </a:br>
            <a:r>
              <a:rPr lang="en-US" sz="1800" dirty="0"/>
              <a:t>by organisms called </a:t>
            </a:r>
            <a:r>
              <a:rPr lang="en-US" sz="1800" dirty="0">
                <a:solidFill>
                  <a:srgbClr val="FF0000"/>
                </a:solidFill>
              </a:rPr>
              <a:t>decomposers</a:t>
            </a:r>
            <a:r>
              <a:rPr lang="en-US" sz="1800" dirty="0"/>
              <a:t> through the process of 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biodegradation</a:t>
            </a:r>
            <a:r>
              <a:rPr lang="en-US" sz="1800" dirty="0"/>
              <a:t>.</a:t>
            </a:r>
          </a:p>
          <a:p>
            <a:pPr marL="838200" lvl="1" indent="-381000">
              <a:lnSpc>
                <a:spcPct val="90000"/>
              </a:lnSpc>
              <a:buFont typeface="Times" pitchFamily="1" charset="0"/>
              <a:buNone/>
            </a:pPr>
            <a:endParaRPr lang="en-US" sz="1800" dirty="0"/>
          </a:p>
        </p:txBody>
      </p:sp>
      <p:pic>
        <p:nvPicPr>
          <p:cNvPr id="4814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3300" y="3895725"/>
            <a:ext cx="136366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6705600" y="5410200"/>
            <a:ext cx="2155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CA" sz="1600" dirty="0">
                <a:solidFill>
                  <a:srgbClr val="0D5613"/>
                </a:solidFill>
              </a:rPr>
              <a:t>Bees are consumers. </a:t>
            </a:r>
            <a:endParaRPr lang="en-CA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81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15200" cy="1066800"/>
          </a:xfrm>
        </p:spPr>
        <p:txBody>
          <a:bodyPr/>
          <a:lstStyle/>
          <a:p>
            <a:r>
              <a:rPr lang="en-GB"/>
              <a:t>Energy Flow and Energy Loss in Ecosystems:</a:t>
            </a:r>
            <a:br>
              <a:rPr lang="en-GB"/>
            </a:br>
            <a:r>
              <a:rPr lang="en-GB"/>
              <a:t>Food Chains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31925"/>
            <a:ext cx="8534400" cy="4816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Scientists use different methods to represent energy moving through ecosystems.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Food</a:t>
            </a:r>
            <a:r>
              <a:rPr lang="en-US" dirty="0">
                <a:solidFill>
                  <a:srgbClr val="FF0000"/>
                </a:solidFill>
              </a:rPr>
              <a:t> chains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Food</a:t>
            </a:r>
            <a:r>
              <a:rPr lang="en-US" dirty="0">
                <a:solidFill>
                  <a:srgbClr val="FF0000"/>
                </a:solidFill>
              </a:rPr>
              <a:t> webs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Food</a:t>
            </a:r>
            <a:r>
              <a:rPr lang="en-US" dirty="0">
                <a:solidFill>
                  <a:srgbClr val="FF0000"/>
                </a:solidFill>
              </a:rPr>
              <a:t> pyramids</a:t>
            </a:r>
          </a:p>
          <a:p>
            <a:pPr>
              <a:lnSpc>
                <a:spcPct val="90000"/>
              </a:lnSpc>
            </a:pPr>
            <a:r>
              <a:rPr lang="en-US" dirty="0"/>
              <a:t>Food chains show the </a:t>
            </a:r>
            <a:r>
              <a:rPr lang="en-US" dirty="0">
                <a:solidFill>
                  <a:srgbClr val="FF0000"/>
                </a:solidFill>
              </a:rPr>
              <a:t>flow of</a:t>
            </a:r>
          </a:p>
          <a:p>
            <a:pPr>
              <a:lnSpc>
                <a:spcPct val="90000"/>
              </a:lnSpc>
              <a:buFont typeface="Times" pitchFamily="1" charset="0"/>
              <a:buNone/>
            </a:pPr>
            <a:r>
              <a:rPr lang="en-US" dirty="0">
                <a:solidFill>
                  <a:srgbClr val="FF0000"/>
                </a:solidFill>
              </a:rPr>
              <a:t>	energy </a:t>
            </a:r>
            <a:r>
              <a:rPr lang="en-US" dirty="0"/>
              <a:t>in an ecosystem.</a:t>
            </a:r>
          </a:p>
          <a:p>
            <a:pPr>
              <a:lnSpc>
                <a:spcPct val="90000"/>
              </a:lnSpc>
            </a:pPr>
            <a:r>
              <a:rPr lang="en-US" dirty="0"/>
              <a:t>Each step in a food chain is a </a:t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trophic</a:t>
            </a:r>
            <a:r>
              <a:rPr lang="en-US" dirty="0">
                <a:solidFill>
                  <a:srgbClr val="FF0000"/>
                </a:solidFill>
              </a:rPr>
              <a:t> level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Producers</a:t>
            </a:r>
            <a:r>
              <a:rPr lang="en-US" dirty="0"/>
              <a:t> = 1st </a:t>
            </a:r>
            <a:r>
              <a:rPr lang="en-US" dirty="0" err="1"/>
              <a:t>trophic</a:t>
            </a:r>
            <a:r>
              <a:rPr lang="en-US" dirty="0"/>
              <a:t> level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Primary consumers </a:t>
            </a:r>
            <a:r>
              <a:rPr lang="en-US" dirty="0"/>
              <a:t>= 2nd </a:t>
            </a:r>
            <a:r>
              <a:rPr lang="en-US" dirty="0" err="1"/>
              <a:t>trophic</a:t>
            </a:r>
            <a:r>
              <a:rPr lang="en-US" dirty="0"/>
              <a:t> level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Secondary consumers </a:t>
            </a:r>
            <a:r>
              <a:rPr lang="en-US" dirty="0"/>
              <a:t>= 3rd </a:t>
            </a:r>
            <a:r>
              <a:rPr lang="en-US" dirty="0" err="1"/>
              <a:t>trophic</a:t>
            </a:r>
            <a:r>
              <a:rPr lang="en-US" dirty="0"/>
              <a:t> level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Tertiary consumers </a:t>
            </a:r>
            <a:r>
              <a:rPr lang="en-US" dirty="0"/>
              <a:t>= 4th </a:t>
            </a:r>
            <a:r>
              <a:rPr lang="en-US" dirty="0" err="1"/>
              <a:t>trophic</a:t>
            </a:r>
            <a:r>
              <a:rPr lang="en-US" dirty="0"/>
              <a:t> level</a:t>
            </a: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5224463" y="1914525"/>
            <a:ext cx="3744912" cy="3760788"/>
            <a:chOff x="3291" y="1200"/>
            <a:chExt cx="2359" cy="2369"/>
          </a:xfrm>
        </p:grpSpPr>
        <p:pic>
          <p:nvPicPr>
            <p:cNvPr id="6247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91" y="1403"/>
              <a:ext cx="2359" cy="2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3388" y="1212"/>
              <a:ext cx="213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CA" sz="1600">
                  <a:solidFill>
                    <a:srgbClr val="0D5613"/>
                  </a:solidFill>
                </a:rPr>
                <a:t>Examples of terrestrial and aquatic food chains</a:t>
              </a:r>
              <a:endParaRPr lang="en-CA" sz="1600">
                <a:solidFill>
                  <a:schemeClr val="tx2"/>
                </a:solidFill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3310" y="1200"/>
              <a:ext cx="2312" cy="23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2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15200" cy="1066800"/>
          </a:xfrm>
        </p:spPr>
        <p:txBody>
          <a:bodyPr/>
          <a:lstStyle/>
          <a:p>
            <a:r>
              <a:rPr lang="en-GB"/>
              <a:t>Energy Flow and Energy Loss in Ecosystems:</a:t>
            </a:r>
            <a:br>
              <a:rPr lang="en-GB"/>
            </a:br>
            <a:r>
              <a:rPr lang="en-GB"/>
              <a:t>Food Chains (continued)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23975"/>
            <a:ext cx="8778875" cy="4924425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000" dirty="0"/>
              <a:t>Consumers in a food chain can be classified as: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 err="1"/>
              <a:t>Detrivores</a:t>
            </a:r>
            <a:r>
              <a:rPr lang="en-US" sz="1800" dirty="0"/>
              <a:t> – consumers that obtain energy and nutrients from</a:t>
            </a:r>
            <a:r>
              <a:rPr lang="en-US" sz="1800" dirty="0">
                <a:solidFill>
                  <a:srgbClr val="FF0000"/>
                </a:solidFill>
              </a:rPr>
              <a:t> dead organisms and waste matter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/>
              <a:t>Examples include </a:t>
            </a:r>
            <a:r>
              <a:rPr lang="en-US" sz="1800" dirty="0">
                <a:solidFill>
                  <a:srgbClr val="FF0000"/>
                </a:solidFill>
              </a:rPr>
              <a:t>earthworms, bacteria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FF0000"/>
                </a:solidFill>
              </a:rPr>
              <a:t>fungi</a:t>
            </a:r>
            <a:r>
              <a:rPr lang="en-US" sz="1800" dirty="0"/>
              <a:t>.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 err="1"/>
              <a:t>Detrivores</a:t>
            </a:r>
            <a:r>
              <a:rPr lang="en-US" sz="1800" dirty="0"/>
              <a:t> feed at every </a:t>
            </a:r>
            <a:r>
              <a:rPr lang="en-US" sz="1800" dirty="0" err="1"/>
              <a:t>trophic</a:t>
            </a:r>
            <a:r>
              <a:rPr lang="en-US" sz="1800" dirty="0"/>
              <a:t> level.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 err="1"/>
              <a:t>Detrivores</a:t>
            </a:r>
            <a:r>
              <a:rPr lang="en-US" sz="1800" dirty="0"/>
              <a:t> have their own, separate food chains 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None/>
            </a:pPr>
            <a:r>
              <a:rPr lang="en-US" sz="1800" dirty="0"/>
              <a:t>	and are very numerous.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/>
              <a:t>Herbivores – </a:t>
            </a:r>
            <a:r>
              <a:rPr lang="en-US" sz="1800" dirty="0">
                <a:solidFill>
                  <a:srgbClr val="FF0000"/>
                </a:solidFill>
              </a:rPr>
              <a:t>primary consumers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/>
              <a:t>Herbivores eat </a:t>
            </a:r>
            <a:r>
              <a:rPr lang="en-US" sz="1800" dirty="0">
                <a:solidFill>
                  <a:srgbClr val="FF0000"/>
                </a:solidFill>
              </a:rPr>
              <a:t>plants</a:t>
            </a:r>
            <a:r>
              <a:rPr lang="en-US" sz="1800" dirty="0"/>
              <a:t> (producers) only.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/>
              <a:t>Carnivores – </a:t>
            </a:r>
            <a:r>
              <a:rPr lang="en-US" sz="1800" dirty="0">
                <a:solidFill>
                  <a:srgbClr val="FF0000"/>
                </a:solidFill>
              </a:rPr>
              <a:t>secondary or tertiary consumers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/>
              <a:t>Secondary consumers eat non-producers, such </a:t>
            </a:r>
            <a:br>
              <a:rPr lang="en-US" sz="1800" dirty="0"/>
            </a:br>
            <a:r>
              <a:rPr lang="en-US" sz="1800" dirty="0"/>
              <a:t>as </a:t>
            </a:r>
            <a:r>
              <a:rPr lang="en-US" sz="1800" dirty="0">
                <a:solidFill>
                  <a:srgbClr val="FF0000"/>
                </a:solidFill>
              </a:rPr>
              <a:t>herbivores.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/>
              <a:t>Tertiary consumers eat secondary consumers.</a:t>
            </a:r>
          </a:p>
          <a:p>
            <a:pPr marL="1809750" lvl="3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/>
              <a:t>Also called </a:t>
            </a:r>
            <a:r>
              <a:rPr lang="en-US" sz="1800" dirty="0">
                <a:solidFill>
                  <a:srgbClr val="FF0000"/>
                </a:solidFill>
              </a:rPr>
              <a:t>top consumers </a:t>
            </a:r>
            <a:r>
              <a:rPr lang="en-US" sz="1800" dirty="0"/>
              <a:t>or </a:t>
            </a:r>
            <a:r>
              <a:rPr lang="en-US" sz="1800" dirty="0">
                <a:solidFill>
                  <a:srgbClr val="FF0000"/>
                </a:solidFill>
              </a:rPr>
              <a:t>top carnivores</a:t>
            </a:r>
            <a:r>
              <a:rPr lang="en-US" sz="1800" dirty="0"/>
              <a:t>.</a:t>
            </a:r>
          </a:p>
          <a:p>
            <a:pPr marL="838200" lvl="1" indent="-381000">
              <a:lnSpc>
                <a:spcPct val="90000"/>
              </a:lnSpc>
              <a:buFont typeface="Arial" charset="0"/>
              <a:buAutoNum type="arabicPeriod"/>
            </a:pPr>
            <a:r>
              <a:rPr lang="en-US" sz="1800" dirty="0"/>
              <a:t>Omnivores – consumers that </a:t>
            </a:r>
            <a:r>
              <a:rPr lang="en-US" sz="1800" dirty="0">
                <a:solidFill>
                  <a:srgbClr val="FF0000"/>
                </a:solidFill>
              </a:rPr>
              <a:t>eat both plants</a:t>
            </a:r>
            <a:r>
              <a:rPr lang="en-US" sz="1800" dirty="0"/>
              <a:t> and </a:t>
            </a:r>
            <a:r>
              <a:rPr lang="en-US" sz="1800" dirty="0">
                <a:solidFill>
                  <a:srgbClr val="FF0000"/>
                </a:solidFill>
              </a:rPr>
              <a:t>animals</a:t>
            </a:r>
          </a:p>
          <a:p>
            <a:pPr marL="1238250" lvl="2" indent="-381000">
              <a:lnSpc>
                <a:spcPct val="90000"/>
              </a:lnSpc>
              <a:buFont typeface="Wingdings" pitchFamily="1" charset="2"/>
              <a:buChar char="w"/>
            </a:pPr>
            <a:r>
              <a:rPr lang="en-US" sz="1800" dirty="0"/>
              <a:t>Examples include humans and bears.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705600" y="4600575"/>
            <a:ext cx="1744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CA" sz="1600" dirty="0">
                <a:solidFill>
                  <a:srgbClr val="0D5613"/>
                </a:solidFill>
              </a:rPr>
              <a:t>This dung beetle is a </a:t>
            </a:r>
            <a:r>
              <a:rPr lang="en-CA" sz="1600" dirty="0" err="1">
                <a:solidFill>
                  <a:srgbClr val="0D5613"/>
                </a:solidFill>
              </a:rPr>
              <a:t>detrivore</a:t>
            </a:r>
            <a:r>
              <a:rPr lang="en-CA" sz="1600" dirty="0">
                <a:solidFill>
                  <a:srgbClr val="0D5613"/>
                </a:solidFill>
              </a:rPr>
              <a:t>.</a:t>
            </a:r>
            <a:endParaRPr lang="en-CA" sz="1600" dirty="0">
              <a:solidFill>
                <a:schemeClr val="tx2"/>
              </a:solidFill>
            </a:endParaRPr>
          </a:p>
        </p:txBody>
      </p:sp>
      <p:pic>
        <p:nvPicPr>
          <p:cNvPr id="64519" name="Picture 7" descr="545px-Scarabaeus_laticollis"/>
          <p:cNvPicPr>
            <a:picLocks noChangeAspect="1" noChangeArrowheads="1"/>
          </p:cNvPicPr>
          <p:nvPr/>
        </p:nvPicPr>
        <p:blipFill>
          <a:blip r:embed="rId3" cstate="print"/>
          <a:srcRect l="11519" t="5035" r="19078" b="5363"/>
          <a:stretch>
            <a:fillRect/>
          </a:stretch>
        </p:blipFill>
        <p:spPr bwMode="auto">
          <a:xfrm>
            <a:off x="6870700" y="2573338"/>
            <a:ext cx="1449388" cy="206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15200" cy="1066800"/>
          </a:xfrm>
        </p:spPr>
        <p:txBody>
          <a:bodyPr/>
          <a:lstStyle/>
          <a:p>
            <a:r>
              <a:rPr lang="en-GB"/>
              <a:t>Energy Flow and Energy Loss in Ecosystems:</a:t>
            </a:r>
            <a:br>
              <a:rPr lang="en-GB"/>
            </a:br>
            <a:r>
              <a:rPr lang="en-GB"/>
              <a:t>Food Webs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724400"/>
          </a:xfrm>
        </p:spPr>
        <p:txBody>
          <a:bodyPr/>
          <a:lstStyle/>
          <a:p>
            <a:r>
              <a:rPr lang="en-US" dirty="0"/>
              <a:t>Most organisms are part of many food chains.</a:t>
            </a:r>
          </a:p>
          <a:p>
            <a:pPr lvl="1"/>
            <a:r>
              <a:rPr lang="en-US" dirty="0"/>
              <a:t>Food webs represent interconnected </a:t>
            </a:r>
            <a:r>
              <a:rPr lang="en-US" dirty="0">
                <a:solidFill>
                  <a:srgbClr val="FF0000"/>
                </a:solidFill>
              </a:rPr>
              <a:t>food chains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Food webs are models of the feeding relationships in an </a:t>
            </a:r>
            <a:r>
              <a:rPr lang="en-US" dirty="0">
                <a:solidFill>
                  <a:srgbClr val="FF0000"/>
                </a:solidFill>
              </a:rPr>
              <a:t>ecosystem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Arrows in a food web represent the </a:t>
            </a:r>
            <a:r>
              <a:rPr lang="en-US" dirty="0">
                <a:solidFill>
                  <a:srgbClr val="FF0000"/>
                </a:solidFill>
              </a:rPr>
              <a:t>flow of energy and nutrients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Following the arrows leads to </a:t>
            </a:r>
            <a:r>
              <a:rPr lang="en-US" dirty="0">
                <a:solidFill>
                  <a:srgbClr val="FF0000"/>
                </a:solidFill>
              </a:rPr>
              <a:t>the top carnivore(s)</a:t>
            </a:r>
            <a:r>
              <a:rPr lang="en-US" dirty="0"/>
              <a:t>.</a:t>
            </a:r>
          </a:p>
          <a:p>
            <a:pPr lvl="1">
              <a:buFont typeface="Wingdings" pitchFamily="1" charset="2"/>
              <a:buNone/>
            </a:pPr>
            <a:endParaRPr lang="en-US" dirty="0"/>
          </a:p>
          <a:p>
            <a:pPr>
              <a:buFont typeface="Times" pitchFamily="1" charset="0"/>
              <a:buNone/>
            </a:pPr>
            <a:endParaRPr lang="en-US" dirty="0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730250" y="5100638"/>
            <a:ext cx="19812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CA" sz="1600" dirty="0">
                <a:solidFill>
                  <a:srgbClr val="0D5613"/>
                </a:solidFill>
              </a:rPr>
              <a:t>This food web represents a terrestrial ecosystem that could be found in British Columbia.</a:t>
            </a:r>
            <a:endParaRPr lang="en-CA" sz="1600" dirty="0">
              <a:solidFill>
                <a:schemeClr val="tx2"/>
              </a:solidFill>
            </a:endParaRPr>
          </a:p>
        </p:txBody>
      </p:sp>
      <p:pic>
        <p:nvPicPr>
          <p:cNvPr id="50195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3888" y="3352800"/>
            <a:ext cx="3846512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15200" cy="1066800"/>
          </a:xfrm>
        </p:spPr>
        <p:txBody>
          <a:bodyPr/>
          <a:lstStyle/>
          <a:p>
            <a:r>
              <a:rPr lang="en-GB"/>
              <a:t>Energy Flow and Energy Loss in Ecosystems:</a:t>
            </a:r>
            <a:br>
              <a:rPr lang="en-GB"/>
            </a:br>
            <a:r>
              <a:rPr lang="en-GB"/>
              <a:t>Food Pyramids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50975"/>
            <a:ext cx="8840788" cy="4949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Food pyramids show the </a:t>
            </a:r>
            <a:r>
              <a:rPr lang="en-US" dirty="0">
                <a:solidFill>
                  <a:srgbClr val="FF0000"/>
                </a:solidFill>
              </a:rPr>
              <a:t>changes in available energy </a:t>
            </a:r>
            <a:r>
              <a:rPr lang="en-US" dirty="0"/>
              <a:t>from one </a:t>
            </a:r>
            <a:r>
              <a:rPr lang="en-US" dirty="0" err="1"/>
              <a:t>trophic</a:t>
            </a:r>
            <a:r>
              <a:rPr lang="en-US" dirty="0"/>
              <a:t> level to another in a food chain.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Energy enters at the </a:t>
            </a:r>
            <a:r>
              <a:rPr lang="en-US" dirty="0">
                <a:solidFill>
                  <a:srgbClr val="FF0000"/>
                </a:solidFill>
              </a:rPr>
              <a:t>first </a:t>
            </a:r>
            <a:r>
              <a:rPr lang="en-US" dirty="0" err="1">
                <a:solidFill>
                  <a:srgbClr val="FF0000"/>
                </a:solidFill>
              </a:rPr>
              <a:t>trophic</a:t>
            </a:r>
            <a:r>
              <a:rPr lang="en-US" dirty="0">
                <a:solidFill>
                  <a:srgbClr val="FF0000"/>
                </a:solidFill>
              </a:rPr>
              <a:t> level </a:t>
            </a:r>
            <a:r>
              <a:rPr lang="en-US" dirty="0"/>
              <a:t>(producers), where there is a large amount of biomass and therefore much energy.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takes large quantities of organisms in one </a:t>
            </a:r>
            <a:r>
              <a:rPr lang="en-US" dirty="0" err="1"/>
              <a:t>trophic</a:t>
            </a:r>
            <a:r>
              <a:rPr lang="en-US" dirty="0"/>
              <a:t> level to meet the energy needs of the next </a:t>
            </a:r>
            <a:r>
              <a:rPr lang="en-US" dirty="0" err="1"/>
              <a:t>trophic</a:t>
            </a:r>
            <a:r>
              <a:rPr lang="en-US" dirty="0"/>
              <a:t> level.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Each level loses large amounts of the </a:t>
            </a:r>
            <a:r>
              <a:rPr lang="en-US" dirty="0">
                <a:solidFill>
                  <a:srgbClr val="FF0000"/>
                </a:solidFill>
              </a:rPr>
              <a:t>energy</a:t>
            </a:r>
            <a:r>
              <a:rPr lang="en-US" dirty="0"/>
              <a:t> </a:t>
            </a:r>
          </a:p>
          <a:p>
            <a:pPr lvl="2">
              <a:lnSpc>
                <a:spcPct val="90000"/>
              </a:lnSpc>
              <a:buFont typeface="Wingdings" pitchFamily="1" charset="2"/>
              <a:buNone/>
            </a:pPr>
            <a:r>
              <a:rPr lang="en-US" dirty="0"/>
              <a:t>	it gathers through basic processes of living.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80 – 90 percent of energy taken in by </a:t>
            </a:r>
            <a:br>
              <a:rPr lang="en-US" dirty="0"/>
            </a:br>
            <a:r>
              <a:rPr lang="en-US" dirty="0"/>
              <a:t>consumers </a:t>
            </a:r>
            <a:r>
              <a:rPr lang="en-US" dirty="0" smtClean="0"/>
              <a:t>is </a:t>
            </a:r>
            <a:r>
              <a:rPr lang="en-US" dirty="0"/>
              <a:t>used in </a:t>
            </a:r>
            <a:r>
              <a:rPr lang="en-US" dirty="0">
                <a:solidFill>
                  <a:srgbClr val="FF0000"/>
                </a:solidFill>
              </a:rPr>
              <a:t>chemical reactions 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body and </a:t>
            </a:r>
            <a:r>
              <a:rPr lang="en-US" dirty="0"/>
              <a:t>is lost as </a:t>
            </a:r>
            <a:r>
              <a:rPr lang="en-US" dirty="0">
                <a:solidFill>
                  <a:srgbClr val="FF0000"/>
                </a:solidFill>
              </a:rPr>
              <a:t>thermal energy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There is very little energy left over 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growth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increase in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biomass.</a:t>
            </a:r>
          </a:p>
        </p:txBody>
      </p:sp>
      <p:pic>
        <p:nvPicPr>
          <p:cNvPr id="6656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4238" y="3232150"/>
            <a:ext cx="31035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876800" y="5638800"/>
            <a:ext cx="403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CA" sz="1600" dirty="0">
                <a:solidFill>
                  <a:srgbClr val="0D5613"/>
                </a:solidFill>
              </a:rPr>
              <a:t>Ninety percent of this mouse’s food energy is used to maintain its life functions.</a:t>
            </a:r>
            <a:endParaRPr lang="en-CA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7315200" cy="1066800"/>
          </a:xfrm>
        </p:spPr>
        <p:txBody>
          <a:bodyPr/>
          <a:lstStyle/>
          <a:p>
            <a:r>
              <a:rPr lang="en-GB"/>
              <a:t>Energy Flow and Energy Loss in Ecosystems:</a:t>
            </a:r>
            <a:br>
              <a:rPr lang="en-GB"/>
            </a:br>
            <a:r>
              <a:rPr lang="en-GB"/>
              <a:t>Food Pyramids (continued)</a:t>
            </a: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450975"/>
            <a:ext cx="8840788" cy="4645025"/>
          </a:xfrm>
        </p:spPr>
        <p:txBody>
          <a:bodyPr/>
          <a:lstStyle/>
          <a:p>
            <a:r>
              <a:rPr lang="en-US" dirty="0"/>
              <a:t>Food pyramids are also known as ecological pyramids.</a:t>
            </a:r>
          </a:p>
          <a:p>
            <a:pPr lvl="1"/>
            <a:r>
              <a:rPr lang="en-US" dirty="0"/>
              <a:t>Ecological pyramids may show </a:t>
            </a:r>
            <a:r>
              <a:rPr lang="en-US" dirty="0">
                <a:solidFill>
                  <a:srgbClr val="FF0000"/>
                </a:solidFill>
              </a:rPr>
              <a:t>biomass, population, or energy numbers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amount of life an ecosystem can contain is based on the </a:t>
            </a:r>
            <a:r>
              <a:rPr lang="en-US" dirty="0">
                <a:solidFill>
                  <a:srgbClr val="FF0000"/>
                </a:solidFill>
              </a:rPr>
              <a:t>bottom level </a:t>
            </a:r>
            <a:r>
              <a:rPr lang="en-US" dirty="0"/>
              <a:t>of the ecological pyramid, where </a:t>
            </a:r>
            <a:r>
              <a:rPr lang="en-US" dirty="0">
                <a:solidFill>
                  <a:srgbClr val="FF0000"/>
                </a:solidFill>
              </a:rPr>
              <a:t>producers</a:t>
            </a:r>
            <a:r>
              <a:rPr lang="en-US" dirty="0"/>
              <a:t> capture energy from the </a:t>
            </a:r>
            <a:r>
              <a:rPr lang="en-US" dirty="0">
                <a:solidFill>
                  <a:srgbClr val="FF0000"/>
                </a:solidFill>
              </a:rPr>
              <a:t>Sun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Each level in the energy pyramid = a loss of </a:t>
            </a:r>
            <a:r>
              <a:rPr lang="en-US" dirty="0">
                <a:solidFill>
                  <a:srgbClr val="FF0000"/>
                </a:solidFill>
              </a:rPr>
              <a:t>90 percent of total energy available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Lower </a:t>
            </a:r>
            <a:r>
              <a:rPr lang="en-US" dirty="0" err="1"/>
              <a:t>trophic</a:t>
            </a:r>
            <a:r>
              <a:rPr lang="en-US" dirty="0"/>
              <a:t> levels have much </a:t>
            </a:r>
          </a:p>
          <a:p>
            <a:pPr lvl="2">
              <a:buFont typeface="Wingdings" pitchFamily="1" charset="2"/>
              <a:buNone/>
            </a:pPr>
            <a:r>
              <a:rPr lang="en-US" dirty="0"/>
              <a:t>	larger </a:t>
            </a:r>
            <a:r>
              <a:rPr lang="en-US" dirty="0">
                <a:solidFill>
                  <a:srgbClr val="FF0000"/>
                </a:solidFill>
              </a:rPr>
              <a:t>populations</a:t>
            </a:r>
            <a:r>
              <a:rPr lang="en-US" dirty="0"/>
              <a:t> than upper levels.</a:t>
            </a:r>
          </a:p>
          <a:p>
            <a:pPr lvl="2"/>
            <a:r>
              <a:rPr lang="en-US" dirty="0"/>
              <a:t>This shows the importance of </a:t>
            </a:r>
          </a:p>
          <a:p>
            <a:pPr lvl="2">
              <a:buFont typeface="Wingdings" pitchFamily="1" charset="2"/>
              <a:buNone/>
            </a:pPr>
            <a:r>
              <a:rPr lang="en-US" dirty="0"/>
              <a:t>	maintaining large, </a:t>
            </a:r>
            <a:r>
              <a:rPr lang="en-US" dirty="0" err="1"/>
              <a:t>biodiverse</a:t>
            </a:r>
          </a:p>
          <a:p>
            <a:pPr lvl="2">
              <a:buFont typeface="Wingdings" pitchFamily="1" charset="2"/>
              <a:buNone/>
            </a:pPr>
            <a:r>
              <a:rPr lang="en-US" dirty="0"/>
              <a:t>	populations at the lowest levels </a:t>
            </a:r>
          </a:p>
          <a:p>
            <a:pPr lvl="2">
              <a:buFont typeface="Wingdings" pitchFamily="1" charset="2"/>
              <a:buNone/>
            </a:pPr>
            <a:r>
              <a:rPr lang="en-US" dirty="0"/>
              <a:t>	of the food pyramid.</a:t>
            </a:r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429000"/>
            <a:ext cx="3703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8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610600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bar">
  <a:themeElements>
    <a:clrScheme name="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0E713D"/>
      </a:hlink>
      <a:folHlink>
        <a:srgbClr val="0E713D"/>
      </a:folHlink>
    </a:clrScheme>
    <a:fontScheme name="Lightbar">
      <a:majorFont>
        <a:latin typeface="Lucida Grande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Lightbar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bar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2004:Templates:Presentations:Designs:Lightbar</Template>
  <TotalTime>14623</TotalTime>
  <Words>413</Words>
  <Application>Microsoft Office PowerPoint</Application>
  <PresentationFormat>On-screen Show (4:3)</PresentationFormat>
  <Paragraphs>77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Lucida Grande</vt:lpstr>
      <vt:lpstr>Times</vt:lpstr>
      <vt:lpstr>Wingdings</vt:lpstr>
      <vt:lpstr>ヒラギノ角ゴ Pro W3</vt:lpstr>
      <vt:lpstr>Lightbar</vt:lpstr>
      <vt:lpstr>2.1 Energy Flow in Ecosystems</vt:lpstr>
      <vt:lpstr>Energy Flow and Energy Loss in Ecosystems: Food Chains</vt:lpstr>
      <vt:lpstr>Energy Flow and Energy Loss in Ecosystems: Food Chains (continued)</vt:lpstr>
      <vt:lpstr>Energy Flow and Energy Loss in Ecosystems: Food Webs</vt:lpstr>
      <vt:lpstr>Energy Flow and Energy Loss in Ecosystems: Food Pyramids</vt:lpstr>
      <vt:lpstr>Energy Flow and Energy Loss in Ecosystems: Food Pyramids (continued)</vt:lpstr>
      <vt:lpstr>PowerPoint Presentation</vt:lpstr>
    </vt:vector>
  </TitlesOfParts>
  <Company>Evantage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Safety in the Science   Classroom</dc:title>
  <dc:creator>Lionel Sandner</dc:creator>
  <cp:lastModifiedBy>teacher</cp:lastModifiedBy>
  <cp:revision>151</cp:revision>
  <dcterms:created xsi:type="dcterms:W3CDTF">2010-11-25T00:49:09Z</dcterms:created>
  <dcterms:modified xsi:type="dcterms:W3CDTF">2017-06-06T22:38:55Z</dcterms:modified>
</cp:coreProperties>
</file>