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36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38CC-D7EF-43F5-838A-2086BF2A37F4}" type="datetimeFigureOut">
              <a:rPr lang="en-CA" smtClean="0"/>
              <a:pPr/>
              <a:t>24/02/2015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811F-72A3-4380-AC7B-D9B58840EE1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38CC-D7EF-43F5-838A-2086BF2A37F4}" type="datetimeFigureOut">
              <a:rPr lang="en-CA" smtClean="0"/>
              <a:pPr/>
              <a:t>24/02/2015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811F-72A3-4380-AC7B-D9B58840EE1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38CC-D7EF-43F5-838A-2086BF2A37F4}" type="datetimeFigureOut">
              <a:rPr lang="en-CA" smtClean="0"/>
              <a:pPr/>
              <a:t>24/02/2015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811F-72A3-4380-AC7B-D9B58840EE1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38CC-D7EF-43F5-838A-2086BF2A37F4}" type="datetimeFigureOut">
              <a:rPr lang="en-CA" smtClean="0"/>
              <a:pPr/>
              <a:t>24/02/2015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811F-72A3-4380-AC7B-D9B58840EE1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38CC-D7EF-43F5-838A-2086BF2A37F4}" type="datetimeFigureOut">
              <a:rPr lang="en-CA" smtClean="0"/>
              <a:pPr/>
              <a:t>24/02/2015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811F-72A3-4380-AC7B-D9B58840EE1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38CC-D7EF-43F5-838A-2086BF2A37F4}" type="datetimeFigureOut">
              <a:rPr lang="en-CA" smtClean="0"/>
              <a:pPr/>
              <a:t>24/02/2015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811F-72A3-4380-AC7B-D9B58840EE1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38CC-D7EF-43F5-838A-2086BF2A37F4}" type="datetimeFigureOut">
              <a:rPr lang="en-CA" smtClean="0"/>
              <a:pPr/>
              <a:t>24/02/2015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811F-72A3-4380-AC7B-D9B58840EE1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38CC-D7EF-43F5-838A-2086BF2A37F4}" type="datetimeFigureOut">
              <a:rPr lang="en-CA" smtClean="0"/>
              <a:pPr/>
              <a:t>24/02/2015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811F-72A3-4380-AC7B-D9B58840EE1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38CC-D7EF-43F5-838A-2086BF2A37F4}" type="datetimeFigureOut">
              <a:rPr lang="en-CA" smtClean="0"/>
              <a:pPr/>
              <a:t>24/02/2015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811F-72A3-4380-AC7B-D9B58840EE1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38CC-D7EF-43F5-838A-2086BF2A37F4}" type="datetimeFigureOut">
              <a:rPr lang="en-CA" smtClean="0"/>
              <a:pPr/>
              <a:t>24/02/2015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811F-72A3-4380-AC7B-D9B58840EE13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538CC-D7EF-43F5-838A-2086BF2A37F4}" type="datetimeFigureOut">
              <a:rPr lang="en-CA" smtClean="0"/>
              <a:pPr/>
              <a:t>24/02/2015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811F-72A3-4380-AC7B-D9B58840EE13}" type="slidenum">
              <a:rPr lang="en-CA" smtClean="0"/>
              <a:pPr/>
              <a:t>‹#›</a:t>
            </a:fld>
            <a:endParaRPr lang="en-CA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30538CC-D7EF-43F5-838A-2086BF2A37F4}" type="datetimeFigureOut">
              <a:rPr lang="en-CA" smtClean="0"/>
              <a:pPr/>
              <a:t>24/02/2015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8EC811F-72A3-4380-AC7B-D9B58840EE13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alrus.wr.usgs.gov/tsunami/sumatra05/images/Jan24_2005_lg/IMG_0935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www.naturalhazards.net.nz/__data/assets/image/0010/59239/tsunami2_450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archives.cbc.ca/environment/natural_disasters/clips/6969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cyclopedia.com/topic/adaptive_radiation.asp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2075" y="4797152"/>
            <a:ext cx="7117180" cy="1470025"/>
          </a:xfrm>
        </p:spPr>
        <p:txBody>
          <a:bodyPr/>
          <a:lstStyle/>
          <a:p>
            <a:r>
              <a:rPr lang="en-CA" dirty="0" smtClean="0"/>
              <a:t>Natural Changes in Ecosystems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BC Science 10 – Section 3.1 (pg. 108 – 121)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51237"/>
            <a:ext cx="7198130" cy="43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2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24475"/>
          </a:xfrm>
        </p:spPr>
        <p:txBody>
          <a:bodyPr/>
          <a:lstStyle/>
          <a:p>
            <a:r>
              <a:rPr lang="en-CA" sz="3600" dirty="0" smtClean="0"/>
              <a:t>Primary Succession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4032448" cy="6525344"/>
          </a:xfrm>
        </p:spPr>
        <p:txBody>
          <a:bodyPr>
            <a:normAutofit/>
          </a:bodyPr>
          <a:lstStyle/>
          <a:p>
            <a:r>
              <a:rPr lang="en-CA" sz="2400" dirty="0" smtClean="0"/>
              <a:t>Soil starts to form as lichens and the forces of </a:t>
            </a:r>
            <a:r>
              <a:rPr lang="en-CA" sz="2400" b="1" dirty="0" smtClean="0"/>
              <a:t>weather</a:t>
            </a:r>
            <a:r>
              <a:rPr lang="en-CA" sz="2400" dirty="0" smtClean="0"/>
              <a:t> and </a:t>
            </a:r>
            <a:r>
              <a:rPr lang="en-CA" sz="2400" b="1" dirty="0" smtClean="0"/>
              <a:t>erosion</a:t>
            </a:r>
            <a:r>
              <a:rPr lang="en-CA" sz="2400" dirty="0" smtClean="0"/>
              <a:t> help break down rocks into smaller pieces</a:t>
            </a:r>
          </a:p>
          <a:p>
            <a:r>
              <a:rPr lang="en-CA" sz="2400" dirty="0" smtClean="0"/>
              <a:t>When lichens die, they </a:t>
            </a:r>
            <a:r>
              <a:rPr lang="en-CA" sz="2400" b="1" dirty="0" smtClean="0"/>
              <a:t>decompose</a:t>
            </a:r>
            <a:r>
              <a:rPr lang="en-CA" sz="2400" dirty="0" smtClean="0"/>
              <a:t>, adding small amounts of organic matter (and </a:t>
            </a:r>
            <a:r>
              <a:rPr lang="en-CA" sz="2400" b="1" dirty="0" smtClean="0"/>
              <a:t>nutrients</a:t>
            </a:r>
            <a:r>
              <a:rPr lang="en-CA" sz="2400" dirty="0" smtClean="0"/>
              <a:t>) to the rock to make </a:t>
            </a:r>
            <a:r>
              <a:rPr lang="en-CA" sz="2400" b="1" dirty="0" smtClean="0"/>
              <a:t>soil</a:t>
            </a:r>
            <a:endParaRPr lang="en-CA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59" y="2665964"/>
            <a:ext cx="5076056" cy="3849342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296498">
            <a:off x="3505137" y="3845813"/>
            <a:ext cx="3330116" cy="1489644"/>
          </a:xfrm>
          <a:prstGeom prst="rightArrow">
            <a:avLst>
              <a:gd name="adj1" fmla="val 36088"/>
              <a:gd name="adj2" fmla="val 801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68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9" y="332656"/>
            <a:ext cx="7125113" cy="924475"/>
          </a:xfrm>
        </p:spPr>
        <p:txBody>
          <a:bodyPr/>
          <a:lstStyle/>
          <a:p>
            <a:r>
              <a:rPr lang="en-CA" sz="3600" dirty="0" smtClean="0"/>
              <a:t>Primary Succession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7776864" cy="2710669"/>
          </a:xfrm>
        </p:spPr>
        <p:txBody>
          <a:bodyPr>
            <a:normAutofit/>
          </a:bodyPr>
          <a:lstStyle/>
          <a:p>
            <a:r>
              <a:rPr lang="en-CA" sz="2800" dirty="0" smtClean="0"/>
              <a:t>Simple plants like </a:t>
            </a:r>
            <a:r>
              <a:rPr lang="en-CA" sz="2800" b="1" dirty="0" smtClean="0"/>
              <a:t>ferns</a:t>
            </a:r>
            <a:r>
              <a:rPr lang="en-CA" sz="2800" dirty="0" smtClean="0"/>
              <a:t> and </a:t>
            </a:r>
            <a:r>
              <a:rPr lang="en-CA" sz="2800" b="1" dirty="0" smtClean="0"/>
              <a:t>grasses</a:t>
            </a:r>
            <a:r>
              <a:rPr lang="en-CA" sz="2800" dirty="0" smtClean="0"/>
              <a:t> can now grow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48" y="2348880"/>
            <a:ext cx="5504160" cy="4128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0968"/>
            <a:ext cx="364554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Primary Succession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7234963" cy="2861846"/>
          </a:xfrm>
        </p:spPr>
        <p:txBody>
          <a:bodyPr>
            <a:normAutofit/>
          </a:bodyPr>
          <a:lstStyle/>
          <a:p>
            <a:r>
              <a:rPr lang="en-CA" sz="2400" dirty="0" smtClean="0"/>
              <a:t>These simple plants die, adding more </a:t>
            </a:r>
            <a:r>
              <a:rPr lang="en-CA" sz="2400" b="1" dirty="0" smtClean="0"/>
              <a:t>soil</a:t>
            </a:r>
            <a:r>
              <a:rPr lang="en-CA" sz="2400" dirty="0" smtClean="0"/>
              <a:t>, organic material, and </a:t>
            </a:r>
            <a:r>
              <a:rPr lang="en-CA" sz="2400" b="1" dirty="0" smtClean="0"/>
              <a:t>nutrients</a:t>
            </a:r>
          </a:p>
          <a:p>
            <a:r>
              <a:rPr lang="en-CA" sz="2400" dirty="0" smtClean="0"/>
              <a:t>The soil layer thickens, and larger plants such as </a:t>
            </a:r>
            <a:r>
              <a:rPr lang="en-CA" sz="2400" b="1" dirty="0" smtClean="0"/>
              <a:t>shrubs</a:t>
            </a:r>
            <a:r>
              <a:rPr lang="en-CA" sz="2400" dirty="0" smtClean="0"/>
              <a:t> can grow and begin to take over</a:t>
            </a: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400092"/>
            <a:ext cx="4109501" cy="345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9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285" y="188640"/>
            <a:ext cx="7125113" cy="924475"/>
          </a:xfrm>
        </p:spPr>
        <p:txBody>
          <a:bodyPr/>
          <a:lstStyle/>
          <a:p>
            <a:r>
              <a:rPr lang="en-CA" sz="3600" dirty="0" smtClean="0"/>
              <a:t>Primary Succession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640"/>
            <a:ext cx="7920880" cy="2755293"/>
          </a:xfrm>
        </p:spPr>
        <p:txBody>
          <a:bodyPr>
            <a:normAutofit/>
          </a:bodyPr>
          <a:lstStyle/>
          <a:p>
            <a:r>
              <a:rPr lang="en-CA" sz="2400" dirty="0" smtClean="0"/>
              <a:t>These plants die, add more nutrients to the soil</a:t>
            </a:r>
          </a:p>
          <a:p>
            <a:r>
              <a:rPr lang="en-CA" sz="2400" dirty="0" smtClean="0"/>
              <a:t>Larger </a:t>
            </a:r>
            <a:r>
              <a:rPr lang="en-CA" sz="2400" b="1" dirty="0" smtClean="0"/>
              <a:t>shrubs</a:t>
            </a:r>
            <a:r>
              <a:rPr lang="en-CA" sz="2400" dirty="0" smtClean="0"/>
              <a:t> and </a:t>
            </a:r>
            <a:r>
              <a:rPr lang="en-CA" sz="2400" b="1" dirty="0" smtClean="0"/>
              <a:t>trees</a:t>
            </a:r>
            <a:r>
              <a:rPr lang="en-CA" sz="2400" dirty="0" smtClean="0"/>
              <a:t> can survive now</a:t>
            </a: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65622"/>
            <a:ext cx="6522405" cy="469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7125113" cy="924475"/>
          </a:xfrm>
        </p:spPr>
        <p:txBody>
          <a:bodyPr/>
          <a:lstStyle/>
          <a:p>
            <a:r>
              <a:rPr lang="en-CA" sz="3600" dirty="0" smtClean="0"/>
              <a:t>Primary Succession</a:t>
            </a:r>
            <a:endParaRPr lang="en-CA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20688"/>
            <a:ext cx="4932040" cy="6048672"/>
          </a:xfrm>
        </p:spPr>
        <p:txBody>
          <a:bodyPr>
            <a:normAutofit lnSpcReduction="10000"/>
          </a:bodyPr>
          <a:lstStyle/>
          <a:p>
            <a:r>
              <a:rPr lang="en-CA" sz="2400" b="1" dirty="0" smtClean="0"/>
              <a:t>Insects</a:t>
            </a:r>
            <a:r>
              <a:rPr lang="en-CA" sz="2400" dirty="0" smtClean="0"/>
              <a:t>, small </a:t>
            </a:r>
            <a:r>
              <a:rPr lang="en-CA" sz="2400" b="1" dirty="0" smtClean="0"/>
              <a:t>birds</a:t>
            </a:r>
            <a:r>
              <a:rPr lang="en-CA" sz="2400" dirty="0" smtClean="0"/>
              <a:t>, and </a:t>
            </a:r>
            <a:r>
              <a:rPr lang="en-CA" sz="2400" b="1" dirty="0" smtClean="0"/>
              <a:t>mammals</a:t>
            </a:r>
            <a:r>
              <a:rPr lang="en-CA" sz="2400" dirty="0" smtClean="0"/>
              <a:t> have begun to move in</a:t>
            </a:r>
          </a:p>
          <a:p>
            <a:r>
              <a:rPr lang="en-CA" sz="2400" dirty="0" smtClean="0"/>
              <a:t>What was once bare rock now supports a variety of life</a:t>
            </a:r>
          </a:p>
          <a:p>
            <a:r>
              <a:rPr lang="en-CA" sz="2400" dirty="0" smtClean="0"/>
              <a:t>A stable group of plants and animals that is the end result of the succession process is called a </a:t>
            </a:r>
            <a:r>
              <a:rPr lang="en-CA" sz="2400" b="1" dirty="0" smtClean="0"/>
              <a:t>climax community</a:t>
            </a:r>
          </a:p>
          <a:p>
            <a:r>
              <a:rPr lang="en-CA" sz="2400" b="1" dirty="0" smtClean="0"/>
              <a:t>Does not always mean big trees!</a:t>
            </a:r>
          </a:p>
          <a:p>
            <a:pPr lvl="1"/>
            <a:r>
              <a:rPr lang="en-CA" sz="2000" dirty="0" smtClean="0"/>
              <a:t>Grasses in the prairies</a:t>
            </a:r>
          </a:p>
          <a:p>
            <a:pPr lvl="1"/>
            <a:r>
              <a:rPr lang="en-CA" sz="2000" dirty="0" smtClean="0"/>
              <a:t>Cacti in deserts</a:t>
            </a:r>
            <a:endParaRPr lang="en-CA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412776"/>
            <a:ext cx="4071589" cy="469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3" y="194219"/>
            <a:ext cx="3033588" cy="3306789"/>
          </a:xfrm>
        </p:spPr>
        <p:txBody>
          <a:bodyPr/>
          <a:lstStyle/>
          <a:p>
            <a:r>
              <a:rPr lang="en-CA" sz="3600" dirty="0" smtClean="0"/>
              <a:t>Secondary Succession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94136"/>
            <a:ext cx="9144000" cy="2863864"/>
          </a:xfrm>
        </p:spPr>
        <p:txBody>
          <a:bodyPr>
            <a:normAutofit/>
          </a:bodyPr>
          <a:lstStyle/>
          <a:p>
            <a:r>
              <a:rPr lang="en-CA" sz="2400" b="1" dirty="0" smtClean="0"/>
              <a:t>Secondary Succession </a:t>
            </a:r>
            <a:r>
              <a:rPr lang="en-CA" sz="2400" dirty="0" smtClean="0"/>
              <a:t>is different from primary succession because it begins in a place that already has </a:t>
            </a:r>
            <a:r>
              <a:rPr lang="en-CA" sz="2400" b="1" dirty="0" smtClean="0"/>
              <a:t>soil</a:t>
            </a:r>
            <a:r>
              <a:rPr lang="en-CA" sz="2400" dirty="0" smtClean="0"/>
              <a:t> and was once the home of living organisms</a:t>
            </a:r>
          </a:p>
          <a:p>
            <a:r>
              <a:rPr lang="en-CA" sz="2400" dirty="0" smtClean="0"/>
              <a:t>It occurs </a:t>
            </a:r>
            <a:r>
              <a:rPr lang="en-CA" sz="2400" b="1" dirty="0" smtClean="0"/>
              <a:t>faster</a:t>
            </a:r>
            <a:r>
              <a:rPr lang="en-CA" sz="2400" dirty="0" smtClean="0"/>
              <a:t> and has different pioneer species (grass, flowers) than primary succession</a:t>
            </a:r>
          </a:p>
          <a:p>
            <a:r>
              <a:rPr lang="en-CA" sz="2400" dirty="0" smtClean="0"/>
              <a:t>Example: </a:t>
            </a:r>
            <a:r>
              <a:rPr lang="en-CA" sz="2400" b="1" dirty="0" smtClean="0"/>
              <a:t>after a forest fire </a:t>
            </a:r>
            <a:endParaRPr lang="en-CA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31735"/>
            <a:ext cx="5930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3823"/>
            <a:ext cx="8568952" cy="924475"/>
          </a:xfrm>
        </p:spPr>
        <p:txBody>
          <a:bodyPr/>
          <a:lstStyle/>
          <a:p>
            <a:r>
              <a:rPr lang="en-CA" sz="3600" dirty="0" smtClean="0"/>
              <a:t>The Cycle of Ecological Succession</a:t>
            </a:r>
            <a:endParaRPr lang="en-CA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80746"/>
            <a:ext cx="4608512" cy="345638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337130"/>
            <a:ext cx="6258799" cy="249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39019" cy="924475"/>
          </a:xfrm>
        </p:spPr>
        <p:txBody>
          <a:bodyPr/>
          <a:lstStyle/>
          <a:p>
            <a:r>
              <a:rPr lang="en-CA" dirty="0" smtClean="0"/>
              <a:t>Ecological Succession: A </a:t>
            </a:r>
            <a:r>
              <a:rPr lang="en-US" dirty="0" smtClean="0"/>
              <a:t>little</a:t>
            </a:r>
            <a:r>
              <a:rPr lang="en-CA" dirty="0" smtClean="0"/>
              <a:t> </a:t>
            </a:r>
            <a:r>
              <a:rPr lang="en-CA" dirty="0" smtClean="0"/>
              <a:t>video</a:t>
            </a:r>
            <a:endParaRPr lang="en-CA" dirty="0"/>
          </a:p>
        </p:txBody>
      </p:sp>
      <p:pic>
        <p:nvPicPr>
          <p:cNvPr id="4" name="Ecological Succession of the Climax Forest [SaveYouTube.com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3568" y="908720"/>
            <a:ext cx="7704856" cy="5778643"/>
          </a:xfrm>
        </p:spPr>
      </p:pic>
    </p:spTree>
    <p:extLst>
      <p:ext uri="{BB962C8B-B14F-4D97-AF65-F5344CB8AC3E}">
        <p14:creationId xmlns:p14="http://schemas.microsoft.com/office/powerpoint/2010/main" val="158433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24475"/>
          </a:xfrm>
        </p:spPr>
        <p:txBody>
          <a:bodyPr/>
          <a:lstStyle/>
          <a:p>
            <a:r>
              <a:rPr lang="en-CA" sz="3600" dirty="0" smtClean="0"/>
              <a:t>Natural Events That Affect Ecosystems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1"/>
            <a:ext cx="8964488" cy="3354045"/>
          </a:xfrm>
        </p:spPr>
        <p:txBody>
          <a:bodyPr/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Drought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Definition</a:t>
            </a:r>
          </a:p>
          <a:p>
            <a:pPr lvl="1">
              <a:spcBef>
                <a:spcPct val="0"/>
              </a:spcBef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Occurs when below-average amounts of 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precipitation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  in an area over a period of many 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months</a:t>
            </a:r>
          </a:p>
          <a:p>
            <a:pPr marL="971550" lvl="1" indent="-457200">
              <a:spcBef>
                <a:spcPct val="0"/>
              </a:spcBef>
              <a:defRPr/>
            </a:pP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Most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often a biome can recover</a:t>
            </a:r>
          </a:p>
          <a:p>
            <a:endParaRPr lang="en-CA" dirty="0"/>
          </a:p>
        </p:txBody>
      </p:sp>
      <p:pic>
        <p:nvPicPr>
          <p:cNvPr id="4" name="Picture 5" descr="http://www.j2fi.net/wp-content/uploads/2007/11/drou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56992"/>
            <a:ext cx="5400600" cy="346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10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125113" cy="92447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Drought: Effects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42" y="836712"/>
            <a:ext cx="8439472" cy="2808312"/>
          </a:xfrm>
        </p:spPr>
        <p:txBody>
          <a:bodyPr>
            <a:normAutofit fontScale="92500"/>
          </a:bodyPr>
          <a:lstStyle/>
          <a:p>
            <a:pPr marL="457200" lvl="1" indent="0"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The effects of prolonged drought can:</a:t>
            </a:r>
          </a:p>
          <a:p>
            <a:pPr marL="914400" lvl="2" indent="0">
              <a:spcBef>
                <a:spcPct val="0"/>
              </a:spcBef>
              <a:buFont typeface="Courier New" pitchFamily="49" charset="0"/>
              <a:buChar char="o"/>
              <a:defRPr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Destroy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habitat</a:t>
            </a:r>
          </a:p>
          <a:p>
            <a:pPr marL="914400" lvl="2" indent="0">
              <a:spcBef>
                <a:spcPct val="0"/>
              </a:spcBef>
              <a:buFont typeface="Courier New" pitchFamily="49" charset="0"/>
              <a:buChar char="o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Cause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plants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animals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to die</a:t>
            </a:r>
          </a:p>
          <a:p>
            <a:pPr marL="914400" lvl="2" indent="0">
              <a:spcBef>
                <a:spcPct val="0"/>
              </a:spcBef>
              <a:buFont typeface="Courier New" pitchFamily="49" charset="0"/>
              <a:buChar char="o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Result in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crop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failure and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livestock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death</a:t>
            </a:r>
          </a:p>
          <a:p>
            <a:endParaRPr lang="en-CA" dirty="0"/>
          </a:p>
        </p:txBody>
      </p:sp>
      <p:pic>
        <p:nvPicPr>
          <p:cNvPr id="4" name="Picture 7" descr="http://www.greenpeace.org/raw/image_full/international/photosvideos/photos/severe-drought-impacts-the-b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0628"/>
            <a:ext cx="5067316" cy="33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www.kodak.com/US/images/en/corp/1000words/pennyl/DroughtPaddo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60" y="3174497"/>
            <a:ext cx="25908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3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125113" cy="924475"/>
          </a:xfrm>
        </p:spPr>
        <p:txBody>
          <a:bodyPr/>
          <a:lstStyle/>
          <a:p>
            <a:r>
              <a:rPr lang="en-CA" dirty="0" smtClean="0"/>
              <a:t>Today’s Objectives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712968" cy="4680519"/>
          </a:xfrm>
        </p:spPr>
        <p:txBody>
          <a:bodyPr/>
          <a:lstStyle/>
          <a:p>
            <a:r>
              <a:rPr lang="en-CA" sz="2600" dirty="0" smtClean="0"/>
              <a:t>Explain various ways in which natural populations are altered or kept in equilibrium, including:</a:t>
            </a:r>
          </a:p>
          <a:p>
            <a:pPr lvl="1"/>
            <a:r>
              <a:rPr lang="en-CA" sz="2400" dirty="0" smtClean="0"/>
              <a:t>Explain how species adapt or fail to adapt to environmental conditions, with reference to: natural selection, ecological succession, climax community, extinction, adaptive radiation</a:t>
            </a:r>
          </a:p>
          <a:p>
            <a:pPr lvl="1"/>
            <a:r>
              <a:rPr lang="en-CA" sz="2400" dirty="0" smtClean="0"/>
              <a:t>Describe the impact of natural phenomena (drought, fire, temperature change, flooding, tsunamis, infestations, volcanic eruptions) on ecosystems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5206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125113" cy="924475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Tsunamis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: Definition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8964488" cy="2845775"/>
          </a:xfrm>
        </p:spPr>
        <p:txBody>
          <a:bodyPr/>
          <a:lstStyle/>
          <a:p>
            <a:pPr marL="342900" lvl="1" indent="-342900"/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Huge, rapidly moving ocean wave caused by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seismic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waves (released by an earthquake or volcanic eruption)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816896"/>
            <a:ext cx="6084168" cy="40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Tsunamis: Effects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568952" cy="4051437"/>
          </a:xfrm>
        </p:spPr>
        <p:txBody>
          <a:bodyPr/>
          <a:lstStyle/>
          <a:p>
            <a:pPr marL="457200" lvl="1" indent="0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On land, force of the wave carries away or destroys plants and animals; and can disrupt habitat and food webs</a:t>
            </a:r>
          </a:p>
          <a:p>
            <a:pPr marL="457200" lvl="1" indent="0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The large volume of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salt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carried onto the shore can change the composition of the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soil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causing plants to be unable to grow</a:t>
            </a:r>
          </a:p>
          <a:p>
            <a:endParaRPr lang="en-CA" dirty="0"/>
          </a:p>
        </p:txBody>
      </p:sp>
      <p:pic>
        <p:nvPicPr>
          <p:cNvPr id="4" name="Picture 9" descr="measuring tree roots and lower trunks that are now submerged in saltwater">
            <a:hlinkClick r:id="rId2" tooltip="measuring tree roots and lower trunks that are now submerged in saltwater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33056"/>
            <a:ext cx="344681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www.naturalhazards.net.nz/__data/assets/image/0009/59238/tsunami2_150.jpg">
            <a:hlinkClick r:id="rId4" tooltip="Large trees up to 400 metres inland were shredded when the tsunami hit the high-security prison island of Nusa Kambangan. NIWA scientist Dr James Goff was part of an international tsunami survey team granted special permission to visit this restricted island.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829" y="3429000"/>
            <a:ext cx="25193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ttp://img5.travelblog.org/Photos/37682/216050/t/1647298-aftermath-of-the-tsunami-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933" y="4157637"/>
            <a:ext cx="293889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98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24475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Flooding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: Definition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40" y="476672"/>
            <a:ext cx="8856984" cy="4051437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Occurs in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coastal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areas,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rivers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lakes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, when the volume of water exceeds the ability of the water body to contain it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Can be part of a normal cycle, result of heavy rainfall, increased run-off, or an extreme natural event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17" y="3535342"/>
            <a:ext cx="45720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7170"/>
            <a:ext cx="4514632" cy="287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125113" cy="924475"/>
          </a:xfrm>
        </p:spPr>
        <p:txBody>
          <a:bodyPr/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Flooding: Effects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8856984" cy="3149878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Font typeface="Wingdings" pitchFamily="2" charset="2"/>
              <a:buChar char="v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Can result in soil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erosion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and soil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pollution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if toxic chemicals are present</a:t>
            </a:r>
          </a:p>
          <a:p>
            <a:pPr marL="0" indent="0">
              <a:spcBef>
                <a:spcPct val="0"/>
              </a:spcBef>
              <a:buFont typeface="Wingdings" pitchFamily="2" charset="2"/>
              <a:buChar char="v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Can cause widespread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disease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among humans when toxins or bacteria from sewage enters drinking water</a:t>
            </a:r>
          </a:p>
          <a:p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140967"/>
            <a:ext cx="4752528" cy="35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2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58" y="4029293"/>
            <a:ext cx="4143375" cy="2800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439"/>
            <a:ext cx="7125113" cy="924475"/>
          </a:xfrm>
        </p:spPr>
        <p:txBody>
          <a:bodyPr/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Insect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Infestations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: Effects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04486" cy="4051437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Insects play a natural role in forest succession,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recycling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nutrients to the soil.</a:t>
            </a:r>
          </a:p>
          <a:p>
            <a:pPr marL="457200" lvl="1" indent="0">
              <a:spcBef>
                <a:spcPct val="0"/>
              </a:spcBef>
              <a:buFont typeface="Courier New" pitchFamily="49" charset="0"/>
              <a:buChar char="o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Younger, healthy trees produce resin to defend against insects by flushing them out of the tree</a:t>
            </a:r>
          </a:p>
          <a:p>
            <a:pPr marL="400050" lvl="1" indent="0"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When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too many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insects attack, like in an infestation, the natural defense systems are no longer effective</a:t>
            </a:r>
          </a:p>
          <a:p>
            <a:pPr marL="400050" lvl="1" indent="0">
              <a:spcBef>
                <a:spcPct val="0"/>
              </a:spcBef>
              <a:buFont typeface="Wingdings" pitchFamily="2" charset="2"/>
              <a:buChar char="v"/>
              <a:defRPr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This changes the natural pattern of succession because 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insects attack 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both old and young trees, leaving none unaffected</a:t>
            </a:r>
          </a:p>
          <a:p>
            <a:endParaRPr lang="en-CA" dirty="0"/>
          </a:p>
        </p:txBody>
      </p:sp>
      <p:pic>
        <p:nvPicPr>
          <p:cNvPr id="4" name="Picture 5" descr="http://cascadiascorecard.typepad.com/blog/images/mt_pine_beetle.bm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33" y="4029293"/>
            <a:ext cx="4311498" cy="283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25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125113" cy="924475"/>
          </a:xfrm>
        </p:spPr>
        <p:txBody>
          <a:bodyPr/>
          <a:lstStyle/>
          <a:p>
            <a:r>
              <a:rPr lang="en-CA" dirty="0" smtClean="0"/>
              <a:t>Review Quiz!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60" y="2185728"/>
            <a:ext cx="8568952" cy="4051437"/>
          </a:xfrm>
        </p:spPr>
        <p:txBody>
          <a:bodyPr/>
          <a:lstStyle/>
          <a:p>
            <a:r>
              <a:rPr lang="en-CA" sz="2400" dirty="0" smtClean="0"/>
              <a:t>With your partner, try to answer the following questions, I will call on some of you to answer them in class. Time: 3 minutes</a:t>
            </a:r>
          </a:p>
          <a:p>
            <a:pPr lvl="1"/>
            <a:r>
              <a:rPr lang="en-CA" sz="2200" dirty="0" smtClean="0"/>
              <a:t>1) What is </a:t>
            </a:r>
            <a:r>
              <a:rPr lang="en-CA" sz="2200" b="1" dirty="0" smtClean="0"/>
              <a:t>adaptive radiation</a:t>
            </a:r>
            <a:r>
              <a:rPr lang="en-CA" sz="2200" dirty="0" smtClean="0"/>
              <a:t>?</a:t>
            </a:r>
          </a:p>
          <a:p>
            <a:pPr lvl="1"/>
            <a:r>
              <a:rPr lang="en-CA" sz="2200" dirty="0" smtClean="0"/>
              <a:t>2) What is the purpose of </a:t>
            </a:r>
            <a:r>
              <a:rPr lang="en-CA" sz="2200" b="1" dirty="0" smtClean="0"/>
              <a:t>natural selection</a:t>
            </a:r>
            <a:r>
              <a:rPr lang="en-CA" sz="2200" dirty="0" smtClean="0"/>
              <a:t>?</a:t>
            </a:r>
          </a:p>
          <a:p>
            <a:pPr lvl="1"/>
            <a:r>
              <a:rPr lang="en-CA" sz="2200" dirty="0" smtClean="0"/>
              <a:t>3) How is </a:t>
            </a:r>
            <a:r>
              <a:rPr lang="en-CA" sz="2200" b="1" dirty="0" smtClean="0"/>
              <a:t>primary succession </a:t>
            </a:r>
            <a:r>
              <a:rPr lang="en-CA" sz="2200" dirty="0" smtClean="0"/>
              <a:t>different from </a:t>
            </a:r>
            <a:r>
              <a:rPr lang="en-CA" sz="2200" b="1" dirty="0" smtClean="0"/>
              <a:t>secondary succession</a:t>
            </a:r>
            <a:r>
              <a:rPr lang="en-CA" sz="2200" dirty="0" smtClean="0"/>
              <a:t>?</a:t>
            </a:r>
          </a:p>
          <a:p>
            <a:pPr lvl="1"/>
            <a:r>
              <a:rPr lang="en-CA" sz="2200" dirty="0" smtClean="0"/>
              <a:t>4) Explain how one of the </a:t>
            </a:r>
            <a:r>
              <a:rPr lang="en-CA" sz="2200" b="1" dirty="0" smtClean="0"/>
              <a:t>natural events </a:t>
            </a:r>
            <a:r>
              <a:rPr lang="en-CA" sz="2200" dirty="0" smtClean="0"/>
              <a:t>we discussed can negatively affect an ecosystem</a:t>
            </a:r>
            <a:endParaRPr lang="en-CA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8640"/>
            <a:ext cx="1704623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9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24475"/>
          </a:xfrm>
        </p:spPr>
        <p:txBody>
          <a:bodyPr/>
          <a:lstStyle/>
          <a:p>
            <a:r>
              <a:rPr lang="en-CA" sz="2800" b="1" dirty="0" smtClean="0"/>
              <a:t>Assignment: Modelling Primary and Secondary Succession</a:t>
            </a:r>
            <a:endParaRPr lang="en-CA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46" y="1196752"/>
            <a:ext cx="9144000" cy="5472607"/>
          </a:xfrm>
        </p:spPr>
        <p:txBody>
          <a:bodyPr>
            <a:noAutofit/>
          </a:bodyPr>
          <a:lstStyle/>
          <a:p>
            <a:r>
              <a:rPr lang="en-CA" sz="2000" dirty="0" smtClean="0"/>
              <a:t>1) I will hand out to you a list of the stages of succession of two different ecosystems: ocean sand dune succession and pond succession</a:t>
            </a:r>
          </a:p>
          <a:p>
            <a:r>
              <a:rPr lang="en-CA" sz="2000" dirty="0" smtClean="0"/>
              <a:t>2) Put each list into the proper order of events</a:t>
            </a:r>
          </a:p>
          <a:p>
            <a:r>
              <a:rPr lang="en-CA" sz="2000" dirty="0" smtClean="0"/>
              <a:t>3) Choose one ecosystem and draw a seven stage cartoon showing one picture for each stage in the succession</a:t>
            </a:r>
          </a:p>
          <a:p>
            <a:r>
              <a:rPr lang="en-CA" sz="2000" dirty="0" smtClean="0"/>
              <a:t>4) Imagine that a natural event (flood, drought, tsunami, insect infestation) occurred in the climax community of your ecosystem</a:t>
            </a:r>
          </a:p>
          <a:p>
            <a:r>
              <a:rPr lang="en-CA" sz="2000" dirty="0" smtClean="0"/>
              <a:t>5) Draw three small sketches to illustrate the changes of secondary succession following the event</a:t>
            </a:r>
          </a:p>
          <a:p>
            <a:r>
              <a:rPr lang="en-CA" sz="2000" dirty="0" smtClean="0"/>
              <a:t>6) Write a short paragraph to describe how your ecosystem progressed through the stages of primary succession. Include the following terms in your paragraph: </a:t>
            </a:r>
            <a:r>
              <a:rPr lang="en-CA" sz="2000" b="1" dirty="0" smtClean="0"/>
              <a:t>soil, pioneer species, changes, replaces, community, least biodiversity, most biodiversity, climax community</a:t>
            </a:r>
            <a:endParaRPr lang="en-CA" sz="2000" b="1" dirty="0"/>
          </a:p>
          <a:p>
            <a:r>
              <a:rPr lang="en-CA" sz="2000" b="1" dirty="0" smtClean="0"/>
              <a:t>7) Due: Next Science Class (December 14)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336464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6559"/>
            <a:ext cx="7125113" cy="924475"/>
          </a:xfrm>
        </p:spPr>
        <p:txBody>
          <a:bodyPr/>
          <a:lstStyle/>
          <a:p>
            <a:r>
              <a:rPr lang="en-CA" dirty="0" smtClean="0"/>
              <a:t>A long time ago….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332656"/>
            <a:ext cx="8712968" cy="3284984"/>
          </a:xfrm>
        </p:spPr>
        <p:txBody>
          <a:bodyPr>
            <a:normAutofit/>
          </a:bodyPr>
          <a:lstStyle/>
          <a:p>
            <a:r>
              <a:rPr lang="en-CA" sz="2400" dirty="0" smtClean="0"/>
              <a:t>The </a:t>
            </a:r>
            <a:r>
              <a:rPr lang="en-CA" sz="2400" b="1" dirty="0" smtClean="0"/>
              <a:t>water level </a:t>
            </a:r>
            <a:r>
              <a:rPr lang="en-CA" sz="2400" dirty="0" smtClean="0"/>
              <a:t>of the oceans was much </a:t>
            </a:r>
            <a:r>
              <a:rPr lang="en-CA" sz="2400" b="1" dirty="0" smtClean="0"/>
              <a:t>higher</a:t>
            </a:r>
            <a:r>
              <a:rPr lang="en-CA" sz="2400" dirty="0" smtClean="0"/>
              <a:t> than they are today</a:t>
            </a:r>
          </a:p>
          <a:p>
            <a:r>
              <a:rPr lang="en-CA" sz="2400" dirty="0" smtClean="0"/>
              <a:t>As the water dropped, new lakes were formed and some species of fish were </a:t>
            </a:r>
            <a:r>
              <a:rPr lang="en-CA" sz="2400" b="1" dirty="0" smtClean="0"/>
              <a:t>separated</a:t>
            </a:r>
            <a:r>
              <a:rPr lang="en-CA" sz="2400" dirty="0" smtClean="0"/>
              <a:t>: some in the ocean, some in the lakes</a:t>
            </a:r>
          </a:p>
          <a:p>
            <a:endParaRPr lang="en-CA" dirty="0"/>
          </a:p>
        </p:txBody>
      </p:sp>
      <p:pic>
        <p:nvPicPr>
          <p:cNvPr id="4" name="Draining the Oceans [SaveYouTube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5616" y="2924944"/>
            <a:ext cx="691276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924475"/>
          </a:xfrm>
        </p:spPr>
        <p:txBody>
          <a:bodyPr/>
          <a:lstStyle/>
          <a:p>
            <a:r>
              <a:rPr lang="en-CA" dirty="0"/>
              <a:t>Natural Selection and Adaptive Radiation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84784"/>
            <a:ext cx="9036496" cy="4824536"/>
          </a:xfrm>
        </p:spPr>
        <p:txBody>
          <a:bodyPr>
            <a:normAutofit lnSpcReduction="10000"/>
          </a:bodyPr>
          <a:lstStyle/>
          <a:p>
            <a:r>
              <a:rPr lang="en-CA" sz="2400" dirty="0"/>
              <a:t>The fish in the lakes needed to eat different food, and had different predators than those in the ocean</a:t>
            </a:r>
          </a:p>
          <a:p>
            <a:r>
              <a:rPr lang="en-CA" sz="2400" dirty="0" smtClean="0"/>
              <a:t>When a species environment changes, their bodies also change to adapt to that environment </a:t>
            </a:r>
            <a:r>
              <a:rPr lang="en-CA" sz="2400" dirty="0"/>
              <a:t>and </a:t>
            </a:r>
            <a:r>
              <a:rPr lang="en-CA" sz="2400" dirty="0" smtClean="0"/>
              <a:t>new species are created from one original species</a:t>
            </a:r>
            <a:endParaRPr lang="en-CA" sz="2400" dirty="0"/>
          </a:p>
          <a:p>
            <a:r>
              <a:rPr lang="en-CA" sz="2400" dirty="0"/>
              <a:t>This is called </a:t>
            </a:r>
            <a:r>
              <a:rPr lang="en-CA" sz="2400" b="1" dirty="0"/>
              <a:t>adaptive radiation</a:t>
            </a:r>
          </a:p>
          <a:p>
            <a:r>
              <a:rPr lang="en-CA" sz="2400" dirty="0"/>
              <a:t>The ability of living organisms to change to better adapt to their environment is called </a:t>
            </a:r>
            <a:r>
              <a:rPr lang="en-CA" sz="2400" b="1" dirty="0"/>
              <a:t>natural selection</a:t>
            </a:r>
          </a:p>
          <a:p>
            <a:r>
              <a:rPr lang="en-CA" sz="2400" dirty="0"/>
              <a:t>The changes allow the organisms to have an advantage over other members of that species, and they will have better </a:t>
            </a:r>
            <a:r>
              <a:rPr lang="en-CA" sz="2400" dirty="0" smtClean="0"/>
              <a:t>chance </a:t>
            </a:r>
            <a:r>
              <a:rPr lang="en-CA" sz="2400" dirty="0"/>
              <a:t>to mate, and </a:t>
            </a:r>
            <a:r>
              <a:rPr lang="en-CA" sz="2400" dirty="0" smtClean="0"/>
              <a:t>these advantages are passed on to their offspring</a:t>
            </a:r>
            <a:endParaRPr lang="en-CA" sz="24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822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24475"/>
          </a:xfrm>
        </p:spPr>
        <p:txBody>
          <a:bodyPr/>
          <a:lstStyle/>
          <a:p>
            <a:r>
              <a:rPr lang="en-CA" dirty="0" smtClean="0"/>
              <a:t>Example: </a:t>
            </a:r>
            <a:r>
              <a:rPr lang="en-CA" b="1" dirty="0" smtClean="0"/>
              <a:t>Stickleback Fish</a:t>
            </a:r>
            <a:endParaRPr lang="en-CA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59632" y="1196752"/>
            <a:ext cx="3147824" cy="576262"/>
          </a:xfrm>
        </p:spPr>
        <p:txBody>
          <a:bodyPr/>
          <a:lstStyle/>
          <a:p>
            <a:r>
              <a:rPr lang="en-CA" b="1" dirty="0" smtClean="0"/>
              <a:t>Ocean</a:t>
            </a:r>
            <a:r>
              <a:rPr lang="en-CA" dirty="0" smtClean="0"/>
              <a:t> Stickleback</a:t>
            </a:r>
            <a:endParaRPr lang="en-C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8880"/>
            <a:ext cx="3843124" cy="1368152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076056" y="1196752"/>
            <a:ext cx="3142488" cy="576262"/>
          </a:xfrm>
        </p:spPr>
        <p:txBody>
          <a:bodyPr/>
          <a:lstStyle/>
          <a:p>
            <a:r>
              <a:rPr lang="en-CA" b="1" dirty="0" smtClean="0"/>
              <a:t>Lake</a:t>
            </a:r>
            <a:r>
              <a:rPr lang="en-CA" dirty="0" smtClean="0"/>
              <a:t> Sticklebacks</a:t>
            </a:r>
            <a:endParaRPr lang="en-CA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3471862" cy="2603896"/>
          </a:xfrm>
        </p:spPr>
      </p:pic>
      <p:sp>
        <p:nvSpPr>
          <p:cNvPr id="10" name="TextBox 9"/>
          <p:cNvSpPr txBox="1"/>
          <p:nvPr/>
        </p:nvSpPr>
        <p:spPr>
          <a:xfrm>
            <a:off x="683568" y="386104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CA" dirty="0" smtClean="0"/>
              <a:t>Sharp spines and armour-like plates on the body protects against many large marine (ocean) predators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4461212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CA" dirty="0" smtClean="0"/>
              <a:t>Top: bottom feeding stickleback has a large body and big mouth, less armour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dirty="0" smtClean="0"/>
              <a:t>Bottom: open-water feeding stickleback has smaller, thinner body and more armour…..why?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87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125113" cy="924475"/>
          </a:xfrm>
        </p:spPr>
        <p:txBody>
          <a:bodyPr/>
          <a:lstStyle/>
          <a:p>
            <a:r>
              <a:rPr lang="en-CA" dirty="0" smtClean="0"/>
              <a:t>Can you think of any other examples of adaptive radiation?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412775"/>
            <a:ext cx="3941812" cy="4320480"/>
          </a:xfrm>
        </p:spPr>
        <p:txBody>
          <a:bodyPr>
            <a:normAutofit lnSpcReduction="10000"/>
          </a:bodyPr>
          <a:lstStyle/>
          <a:p>
            <a:r>
              <a:rPr lang="en-CA" sz="2000" b="1" dirty="0" smtClean="0"/>
              <a:t>African/Asian Elephant</a:t>
            </a:r>
            <a:r>
              <a:rPr lang="en-CA" sz="2000" dirty="0" smtClean="0"/>
              <a:t>:</a:t>
            </a:r>
          </a:p>
          <a:p>
            <a:pPr lvl="1"/>
            <a:r>
              <a:rPr lang="en-CA" sz="1800" dirty="0" smtClean="0"/>
              <a:t>African Elephants have larger ears</a:t>
            </a:r>
          </a:p>
          <a:p>
            <a:pPr lvl="1"/>
            <a:r>
              <a:rPr lang="en-CA" sz="1800" dirty="0" smtClean="0"/>
              <a:t>Help them keep cool in warmer environment</a:t>
            </a:r>
          </a:p>
          <a:p>
            <a:pPr lvl="1"/>
            <a:endParaRPr lang="en-CA" dirty="0" smtClean="0"/>
          </a:p>
          <a:p>
            <a:r>
              <a:rPr lang="en-CA" sz="2000" b="1" dirty="0" smtClean="0"/>
              <a:t>Galapagos Finches </a:t>
            </a:r>
            <a:r>
              <a:rPr lang="en-CA" sz="2000" dirty="0" smtClean="0"/>
              <a:t>(pg. 110)</a:t>
            </a:r>
          </a:p>
          <a:p>
            <a:pPr lvl="1"/>
            <a:r>
              <a:rPr lang="en-CA" sz="1800" dirty="0" smtClean="0"/>
              <a:t>These birds eat different foods, so their beaks changed to better suit their diet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305" y="1799601"/>
            <a:ext cx="5103347" cy="1773413"/>
          </a:xfrm>
          <a:prstGeom prst="rect">
            <a:avLst/>
          </a:prstGeom>
        </p:spPr>
      </p:pic>
      <p:pic>
        <p:nvPicPr>
          <p:cNvPr id="10" name="Picture 8" descr="Click to see an enlarged pictur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60787"/>
            <a:ext cx="32766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36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3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75724"/>
            <a:ext cx="8568952" cy="924475"/>
          </a:xfrm>
        </p:spPr>
        <p:txBody>
          <a:bodyPr/>
          <a:lstStyle/>
          <a:p>
            <a:r>
              <a:rPr lang="en-CA" sz="3600" dirty="0" smtClean="0"/>
              <a:t>Definition: </a:t>
            </a:r>
            <a:r>
              <a:rPr lang="en-CA" sz="3600" b="1" dirty="0" smtClean="0"/>
              <a:t>Ecological Succession</a:t>
            </a:r>
            <a:endParaRPr lang="en-CA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sz="2800" dirty="0" smtClean="0"/>
              <a:t>Natural, gradual changes in the types of species that live in an area; can be </a:t>
            </a:r>
            <a:r>
              <a:rPr lang="en-CA" sz="2800" b="1" dirty="0" smtClean="0"/>
              <a:t>primary succession </a:t>
            </a:r>
            <a:r>
              <a:rPr lang="en-CA" sz="2800" dirty="0" smtClean="0"/>
              <a:t>or </a:t>
            </a:r>
            <a:r>
              <a:rPr lang="en-CA" sz="2800" b="1" dirty="0" smtClean="0"/>
              <a:t>secondary succession</a:t>
            </a:r>
          </a:p>
          <a:p>
            <a:r>
              <a:rPr lang="en-CA" sz="2800" dirty="0" smtClean="0"/>
              <a:t>The gradual replacement of one plant community by another through natural process over time</a:t>
            </a:r>
          </a:p>
          <a:p>
            <a:pPr lvl="1"/>
            <a:r>
              <a:rPr lang="en-CA" sz="2600" dirty="0" smtClean="0"/>
              <a:t>Primary: 100’s of years</a:t>
            </a:r>
          </a:p>
          <a:p>
            <a:pPr lvl="1"/>
            <a:r>
              <a:rPr lang="en-CA" sz="2600" dirty="0" smtClean="0"/>
              <a:t>Secondary: 10’s of years</a:t>
            </a:r>
            <a:endParaRPr lang="en-CA" sz="2600" dirty="0"/>
          </a:p>
        </p:txBody>
      </p:sp>
    </p:spTree>
    <p:extLst>
      <p:ext uri="{BB962C8B-B14F-4D97-AF65-F5344CB8AC3E}">
        <p14:creationId xmlns:p14="http://schemas.microsoft.com/office/powerpoint/2010/main" val="394320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55" y="332656"/>
            <a:ext cx="7125113" cy="924475"/>
          </a:xfrm>
        </p:spPr>
        <p:txBody>
          <a:bodyPr/>
          <a:lstStyle/>
          <a:p>
            <a:r>
              <a:rPr lang="en-CA" sz="3600" dirty="0" smtClean="0"/>
              <a:t>Primary Succession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208912" cy="2773767"/>
          </a:xfrm>
        </p:spPr>
        <p:txBody>
          <a:bodyPr>
            <a:normAutofit lnSpcReduction="10000"/>
          </a:bodyPr>
          <a:lstStyle/>
          <a:p>
            <a:r>
              <a:rPr lang="en-CA" sz="2000" dirty="0" smtClean="0"/>
              <a:t>Begins in a place without any soil</a:t>
            </a:r>
          </a:p>
          <a:p>
            <a:pPr lvl="1"/>
            <a:r>
              <a:rPr lang="en-CA" sz="1800" dirty="0" smtClean="0"/>
              <a:t>Sides of volcanoes</a:t>
            </a:r>
          </a:p>
          <a:p>
            <a:pPr lvl="1"/>
            <a:r>
              <a:rPr lang="en-CA" sz="1800" dirty="0" smtClean="0"/>
              <a:t>Landslides</a:t>
            </a:r>
          </a:p>
          <a:p>
            <a:pPr lvl="1"/>
            <a:r>
              <a:rPr lang="en-CA" sz="1800" dirty="0" smtClean="0"/>
              <a:t>Flooding</a:t>
            </a:r>
          </a:p>
          <a:p>
            <a:r>
              <a:rPr lang="en-CA" sz="2000" dirty="0" smtClean="0"/>
              <a:t>Starts with the arrival of living things such as </a:t>
            </a:r>
            <a:r>
              <a:rPr lang="en-CA" sz="2000" b="1" dirty="0" smtClean="0"/>
              <a:t>lichens </a:t>
            </a:r>
            <a:r>
              <a:rPr lang="en-CA" sz="2000" dirty="0" smtClean="0"/>
              <a:t>and</a:t>
            </a:r>
            <a:r>
              <a:rPr lang="en-CA" sz="2000" b="1" dirty="0" smtClean="0"/>
              <a:t> mosses </a:t>
            </a:r>
            <a:r>
              <a:rPr lang="en-CA" sz="2000" dirty="0" smtClean="0"/>
              <a:t>that do not need soil to survive</a:t>
            </a:r>
          </a:p>
          <a:p>
            <a:r>
              <a:rPr lang="en-CA" sz="2000" dirty="0" smtClean="0"/>
              <a:t>Called </a:t>
            </a:r>
            <a:r>
              <a:rPr lang="en-CA" sz="2000" b="1" dirty="0" smtClean="0"/>
              <a:t>pioneer species</a:t>
            </a:r>
            <a:endParaRPr lang="en-CA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28" y="476672"/>
            <a:ext cx="3322340" cy="2657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54" y="3789040"/>
            <a:ext cx="2720554" cy="2908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98456"/>
            <a:ext cx="2801888" cy="2262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9912" y="5529718"/>
            <a:ext cx="1666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Lichens on rocks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7717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TC102455596[[fn=Spring]]</Template>
  <TotalTime>396</TotalTime>
  <Words>1176</Words>
  <Application>Microsoft Office PowerPoint</Application>
  <PresentationFormat>On-screen Show (4:3)</PresentationFormat>
  <Paragraphs>104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Courier New</vt:lpstr>
      <vt:lpstr>Trebuchet MS</vt:lpstr>
      <vt:lpstr>Verdana</vt:lpstr>
      <vt:lpstr>Wingdings</vt:lpstr>
      <vt:lpstr>Wingdings 2</vt:lpstr>
      <vt:lpstr>Spring</vt:lpstr>
      <vt:lpstr>Natural Changes in Ecosystems</vt:lpstr>
      <vt:lpstr>Today’s Objectives</vt:lpstr>
      <vt:lpstr>A long time ago…. </vt:lpstr>
      <vt:lpstr>Natural Selection and Adaptive Radiation</vt:lpstr>
      <vt:lpstr>Example: Stickleback Fish</vt:lpstr>
      <vt:lpstr>Can you think of any other examples of adaptive radiation?</vt:lpstr>
      <vt:lpstr>PowerPoint Presentation</vt:lpstr>
      <vt:lpstr>Definition: Ecological Succession</vt:lpstr>
      <vt:lpstr>Primary Succession</vt:lpstr>
      <vt:lpstr>Primary Succession</vt:lpstr>
      <vt:lpstr>Primary Succession</vt:lpstr>
      <vt:lpstr>Primary Succession</vt:lpstr>
      <vt:lpstr>Primary Succession</vt:lpstr>
      <vt:lpstr>Primary Succession</vt:lpstr>
      <vt:lpstr>Secondary Succession</vt:lpstr>
      <vt:lpstr>The Cycle of Ecological Succession</vt:lpstr>
      <vt:lpstr>Ecological Succession: A little video</vt:lpstr>
      <vt:lpstr>Natural Events That Affect Ecosystems</vt:lpstr>
      <vt:lpstr>Drought: Effects</vt:lpstr>
      <vt:lpstr>Tsunamis: Definition</vt:lpstr>
      <vt:lpstr>Tsunamis: Effects</vt:lpstr>
      <vt:lpstr>Flooding: Definition</vt:lpstr>
      <vt:lpstr>Flooding: Effects</vt:lpstr>
      <vt:lpstr>Insect Infestations: Effects</vt:lpstr>
      <vt:lpstr>Review Quiz!</vt:lpstr>
      <vt:lpstr>Assignment: Modelling Primary and Secondary Succession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Changes in Ecosystems</dc:title>
  <dc:creator>T-rev</dc:creator>
  <cp:lastModifiedBy>teacher</cp:lastModifiedBy>
  <cp:revision>25</cp:revision>
  <dcterms:created xsi:type="dcterms:W3CDTF">2011-12-11T12:24:03Z</dcterms:created>
  <dcterms:modified xsi:type="dcterms:W3CDTF">2015-02-25T00:11:41Z</dcterms:modified>
</cp:coreProperties>
</file>