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63" r:id="rId2"/>
    <p:sldId id="264" r:id="rId3"/>
    <p:sldId id="265" r:id="rId4"/>
    <p:sldId id="266" r:id="rId5"/>
    <p:sldId id="267" r:id="rId6"/>
    <p:sldId id="268" r:id="rId7"/>
    <p:sldId id="269" r:id="rId8"/>
    <p:sldId id="27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BC28"/>
    <a:srgbClr val="E125E3"/>
    <a:srgbClr val="4B54FF"/>
    <a:srgbClr val="585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6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3ECA37-B29F-DC4D-A33B-EFD8AF0063C5}" type="datetimeFigureOut">
              <a:rPr lang="en-US" smtClean="0"/>
              <a:t>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80EB81-A21B-8A4A-947A-A4BC1E4370AF}" type="slidenum">
              <a:rPr lang="en-US" smtClean="0"/>
              <a:t>‹#›</a:t>
            </a:fld>
            <a:endParaRPr lang="en-US"/>
          </a:p>
        </p:txBody>
      </p:sp>
    </p:spTree>
    <p:extLst>
      <p:ext uri="{BB962C8B-B14F-4D97-AF65-F5344CB8AC3E}">
        <p14:creationId xmlns:p14="http://schemas.microsoft.com/office/powerpoint/2010/main" val="32165527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001A359-D523-2F4E-A0C1-8C8F311EECEF}" type="slidenum">
              <a:rPr lang="en-US">
                <a:solidFill>
                  <a:prstClr val="black"/>
                </a:solidFill>
                <a:latin typeface="Calibri"/>
              </a:rPr>
              <a:pPr/>
              <a:t>1</a:t>
            </a:fld>
            <a:endParaRPr lang="en-US">
              <a:solidFill>
                <a:prstClr val="black"/>
              </a:solidFill>
              <a:latin typeface="Calibri"/>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725029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001A359-D523-2F4E-A0C1-8C8F311EECEF}" type="slidenum">
              <a:rPr lang="en-US">
                <a:solidFill>
                  <a:prstClr val="black"/>
                </a:solidFill>
                <a:latin typeface="Calibri"/>
              </a:rPr>
              <a:pPr/>
              <a:t>2</a:t>
            </a:fld>
            <a:endParaRPr lang="en-US">
              <a:solidFill>
                <a:prstClr val="black"/>
              </a:solidFill>
              <a:latin typeface="Calibri"/>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739063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001A359-D523-2F4E-A0C1-8C8F311EECEF}" type="slidenum">
              <a:rPr lang="en-US">
                <a:solidFill>
                  <a:prstClr val="black"/>
                </a:solidFill>
                <a:latin typeface="Calibri"/>
              </a:rPr>
              <a:pPr/>
              <a:t>3</a:t>
            </a:fld>
            <a:endParaRPr lang="en-US">
              <a:solidFill>
                <a:prstClr val="black"/>
              </a:solidFill>
              <a:latin typeface="Calibri"/>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043528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001A359-D523-2F4E-A0C1-8C8F311EECEF}" type="slidenum">
              <a:rPr lang="en-US">
                <a:solidFill>
                  <a:prstClr val="black"/>
                </a:solidFill>
                <a:latin typeface="Calibri"/>
              </a:rPr>
              <a:pPr/>
              <a:t>4</a:t>
            </a:fld>
            <a:endParaRPr lang="en-US">
              <a:solidFill>
                <a:prstClr val="black"/>
              </a:solidFill>
              <a:latin typeface="Calibri"/>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438576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001A359-D523-2F4E-A0C1-8C8F311EECEF}" type="slidenum">
              <a:rPr lang="en-US">
                <a:solidFill>
                  <a:prstClr val="black"/>
                </a:solidFill>
                <a:latin typeface="Calibri"/>
              </a:rPr>
              <a:pPr/>
              <a:t>5</a:t>
            </a:fld>
            <a:endParaRPr lang="en-US">
              <a:solidFill>
                <a:prstClr val="black"/>
              </a:solidFill>
              <a:latin typeface="Calibri"/>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039719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001A359-D523-2F4E-A0C1-8C8F311EECEF}" type="slidenum">
              <a:rPr lang="en-US">
                <a:solidFill>
                  <a:prstClr val="black"/>
                </a:solidFill>
                <a:latin typeface="Calibri"/>
              </a:rPr>
              <a:pPr/>
              <a:t>6</a:t>
            </a:fld>
            <a:endParaRPr lang="en-US">
              <a:solidFill>
                <a:prstClr val="black"/>
              </a:solidFill>
              <a:latin typeface="Calibri"/>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944180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001A359-D523-2F4E-A0C1-8C8F311EECEF}" type="slidenum">
              <a:rPr lang="en-US">
                <a:solidFill>
                  <a:prstClr val="black"/>
                </a:solidFill>
                <a:latin typeface="Calibri"/>
              </a:rPr>
              <a:pPr/>
              <a:t>7</a:t>
            </a:fld>
            <a:endParaRPr lang="en-US">
              <a:solidFill>
                <a:prstClr val="black"/>
              </a:solidFill>
              <a:latin typeface="Calibri"/>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994003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001A359-D523-2F4E-A0C1-8C8F311EECEF}" type="slidenum">
              <a:rPr lang="en-US">
                <a:solidFill>
                  <a:prstClr val="black"/>
                </a:solidFill>
                <a:latin typeface="Calibri"/>
              </a:rPr>
              <a:pPr/>
              <a:t>8</a:t>
            </a:fld>
            <a:endParaRPr lang="en-US">
              <a:solidFill>
                <a:prstClr val="black"/>
              </a:solidFill>
              <a:latin typeface="Calibri"/>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806085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0637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1000">
              <a:srgbClr val="4E87F7"/>
            </a:gs>
            <a:gs pos="100000">
              <a:srgbClr val="0F254D"/>
            </a:gs>
          </a:gsLst>
          <a:lin ang="5400000" scaled="1"/>
          <a:tileRect/>
        </a:gradFill>
        <a:effectLst/>
      </p:bgPr>
    </p:bg>
    <p:spTree>
      <p:nvGrpSpPr>
        <p:cNvPr id="1" name=""/>
        <p:cNvGrpSpPr/>
        <p:nvPr/>
      </p:nvGrpSpPr>
      <p:grpSpPr>
        <a:xfrm>
          <a:off x="0" y="0"/>
          <a:ext cx="0" cy="0"/>
          <a:chOff x="0" y="0"/>
          <a:chExt cx="0" cy="0"/>
        </a:xfrm>
      </p:grpSpPr>
      <p:pic>
        <p:nvPicPr>
          <p:cNvPr id="6146" name="Picture 2" descr="RicePP-4"/>
          <p:cNvPicPr>
            <a:picLocks noChangeAspect="1" noChangeArrowheads="1"/>
          </p:cNvPicPr>
          <p:nvPr/>
        </p:nvPicPr>
        <p:blipFill>
          <a:blip r:embed="rId3"/>
          <a:srcRect b="85873"/>
          <a:stretch>
            <a:fillRect/>
          </a:stretch>
        </p:blipFill>
        <p:spPr bwMode="auto">
          <a:xfrm>
            <a:off x="0" y="0"/>
            <a:ext cx="9145588" cy="968375"/>
          </a:xfrm>
          <a:prstGeom prst="rect">
            <a:avLst/>
          </a:prstGeom>
          <a:noFill/>
          <a:effectLst>
            <a:outerShdw blurRad="63500" dist="38099" dir="2700000" algn="ctr" rotWithShape="0">
              <a:srgbClr val="000000">
                <a:alpha val="74998"/>
              </a:srgbClr>
            </a:outerShdw>
          </a:effectLst>
        </p:spPr>
      </p:pic>
      <p:sp>
        <p:nvSpPr>
          <p:cNvPr id="1027" name="Rectangle 4"/>
          <p:cNvSpPr>
            <a:spLocks noGrp="1" noChangeArrowheads="1"/>
          </p:cNvSpPr>
          <p:nvPr>
            <p:ph type="body" idx="1"/>
          </p:nvPr>
        </p:nvSpPr>
        <p:spPr bwMode="auto">
          <a:xfrm>
            <a:off x="401638" y="1189038"/>
            <a:ext cx="7772400" cy="522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4" name="Rectangle 10"/>
          <p:cNvSpPr>
            <a:spLocks noChangeArrowheads="1"/>
          </p:cNvSpPr>
          <p:nvPr userDrawn="1"/>
        </p:nvSpPr>
        <p:spPr bwMode="auto">
          <a:xfrm>
            <a:off x="3328988" y="303213"/>
            <a:ext cx="4706937" cy="336550"/>
          </a:xfrm>
          <a:prstGeom prst="rect">
            <a:avLst/>
          </a:prstGeom>
          <a:noFill/>
          <a:ln w="9525">
            <a:noFill/>
            <a:miter lim="800000"/>
            <a:headEnd/>
            <a:tailEnd/>
          </a:ln>
          <a:effectLst/>
        </p:spPr>
        <p:txBody>
          <a:bodyPr>
            <a:prstTxWarp prst="textNoShape">
              <a:avLst/>
            </a:prstTxWarp>
            <a:spAutoFit/>
          </a:bodyPr>
          <a:lstStyle/>
          <a:p>
            <a:pPr defTabSz="914400" eaLnBrk="0" fontAlgn="base" hangingPunct="0">
              <a:spcBef>
                <a:spcPct val="0"/>
              </a:spcBef>
              <a:spcAft>
                <a:spcPct val="0"/>
              </a:spcAft>
              <a:defRPr/>
            </a:pPr>
            <a:r>
              <a:rPr lang="en-US" sz="1600" b="1" i="1">
                <a:solidFill>
                  <a:srgbClr val="808080"/>
                </a:solidFill>
                <a:latin typeface="Arial"/>
                <a:ea typeface="ＭＳ Ｐゴシック"/>
                <a:cs typeface="ＭＳ Ｐゴシック"/>
              </a:rPr>
              <a:t>C</a:t>
            </a:r>
            <a:r>
              <a:rPr lang="en-US" sz="1100" i="1">
                <a:solidFill>
                  <a:srgbClr val="808080"/>
                </a:solidFill>
                <a:latin typeface="Arial"/>
                <a:ea typeface="ＭＳ Ｐゴシック"/>
                <a:cs typeface="ＭＳ Ｐゴシック"/>
              </a:rPr>
              <a:t>ENTER FOR </a:t>
            </a:r>
            <a:r>
              <a:rPr lang="en-US" sz="1600" b="1" i="1">
                <a:solidFill>
                  <a:srgbClr val="808080"/>
                </a:solidFill>
                <a:latin typeface="Arial"/>
                <a:ea typeface="ＭＳ Ｐゴシック"/>
                <a:cs typeface="ＭＳ Ｐゴシック"/>
              </a:rPr>
              <a:t>T</a:t>
            </a:r>
            <a:r>
              <a:rPr lang="en-US" sz="1100" i="1">
                <a:solidFill>
                  <a:srgbClr val="808080"/>
                </a:solidFill>
                <a:latin typeface="Arial"/>
                <a:ea typeface="ＭＳ Ｐゴシック"/>
                <a:cs typeface="ＭＳ Ｐゴシック"/>
              </a:rPr>
              <a:t>ECHNOLOGY IN </a:t>
            </a:r>
            <a:r>
              <a:rPr lang="en-US" sz="1600" b="1" i="1">
                <a:solidFill>
                  <a:srgbClr val="808080"/>
                </a:solidFill>
                <a:latin typeface="Arial"/>
                <a:ea typeface="ＭＳ Ｐゴシック"/>
                <a:cs typeface="ＭＳ Ｐゴシック"/>
              </a:rPr>
              <a:t>T</a:t>
            </a:r>
            <a:r>
              <a:rPr lang="en-US" sz="1100" i="1">
                <a:solidFill>
                  <a:srgbClr val="808080"/>
                </a:solidFill>
                <a:latin typeface="Arial"/>
                <a:ea typeface="ＭＳ Ｐゴシック"/>
                <a:cs typeface="ＭＳ Ｐゴシック"/>
              </a:rPr>
              <a:t>EACHING AND</a:t>
            </a:r>
            <a:r>
              <a:rPr lang="en-US" sz="1100" i="1">
                <a:solidFill>
                  <a:srgbClr val="106017"/>
                </a:solidFill>
                <a:latin typeface="Arial"/>
                <a:ea typeface="ＭＳ Ｐゴシック"/>
                <a:cs typeface="ＭＳ Ｐゴシック"/>
              </a:rPr>
              <a:t> </a:t>
            </a:r>
            <a:r>
              <a:rPr lang="en-US" sz="1600" b="1" i="1">
                <a:solidFill>
                  <a:srgbClr val="808080"/>
                </a:solidFill>
                <a:latin typeface="Arial"/>
                <a:ea typeface="ＭＳ Ｐゴシック"/>
                <a:cs typeface="ＭＳ Ｐゴシック"/>
              </a:rPr>
              <a:t>L</a:t>
            </a:r>
            <a:r>
              <a:rPr lang="en-US" sz="1100" i="1">
                <a:solidFill>
                  <a:srgbClr val="808080"/>
                </a:solidFill>
                <a:latin typeface="Arial"/>
                <a:ea typeface="ＭＳ Ｐゴシック"/>
                <a:cs typeface="ＭＳ Ｐゴシック"/>
              </a:rPr>
              <a:t>EARNING</a:t>
            </a:r>
            <a:endParaRPr lang="en-US" sz="1100" i="1">
              <a:solidFill>
                <a:srgbClr val="106017"/>
              </a:solidFill>
              <a:latin typeface="Arial"/>
              <a:ea typeface="ＭＳ Ｐゴシック"/>
              <a:cs typeface="ＭＳ Ｐゴシック"/>
            </a:endParaRPr>
          </a:p>
        </p:txBody>
      </p:sp>
      <p:sp>
        <p:nvSpPr>
          <p:cNvPr id="6155" name="Rectangle 11"/>
          <p:cNvSpPr>
            <a:spLocks noChangeArrowheads="1"/>
          </p:cNvSpPr>
          <p:nvPr userDrawn="1"/>
        </p:nvSpPr>
        <p:spPr bwMode="auto">
          <a:xfrm>
            <a:off x="3762375" y="1271588"/>
            <a:ext cx="184150" cy="457200"/>
          </a:xfrm>
          <a:prstGeom prst="rect">
            <a:avLst/>
          </a:prstGeom>
          <a:noFill/>
          <a:ln w="9525">
            <a:noFill/>
            <a:miter lim="800000"/>
            <a:headEnd/>
            <a:tailEnd/>
          </a:ln>
          <a:effectLst/>
        </p:spPr>
        <p:txBody>
          <a:bodyPr wrap="none">
            <a:prstTxWarp prst="textNoShape">
              <a:avLst/>
            </a:prstTxWarp>
            <a:spAutoFit/>
          </a:bodyPr>
          <a:lstStyle/>
          <a:p>
            <a:pPr algn="ctr" defTabSz="914400" eaLnBrk="0" fontAlgn="base" hangingPunct="0">
              <a:spcBef>
                <a:spcPct val="0"/>
              </a:spcBef>
              <a:spcAft>
                <a:spcPct val="0"/>
              </a:spcAft>
              <a:defRPr/>
            </a:pPr>
            <a:endParaRPr lang="en-US" sz="2400">
              <a:solidFill>
                <a:srgbClr val="000000"/>
              </a:solidFill>
              <a:latin typeface="Arial"/>
              <a:ea typeface="ＭＳ Ｐゴシック"/>
              <a:cs typeface="ＭＳ Ｐゴシック"/>
            </a:endParaRPr>
          </a:p>
        </p:txBody>
      </p:sp>
      <p:sp>
        <p:nvSpPr>
          <p:cNvPr id="6158" name="Rectangle 14"/>
          <p:cNvSpPr>
            <a:spLocks noChangeArrowheads="1"/>
          </p:cNvSpPr>
          <p:nvPr userDrawn="1"/>
        </p:nvSpPr>
        <p:spPr bwMode="auto">
          <a:xfrm>
            <a:off x="1073150" y="1368425"/>
            <a:ext cx="6773863" cy="457200"/>
          </a:xfrm>
          <a:prstGeom prst="rect">
            <a:avLst/>
          </a:prstGeom>
          <a:noFill/>
          <a:ln w="9525">
            <a:noFill/>
            <a:miter lim="800000"/>
            <a:headEnd/>
            <a:tailEnd/>
          </a:ln>
          <a:effectLst/>
        </p:spPr>
        <p:txBody>
          <a:bodyPr>
            <a:prstTxWarp prst="textNoShape">
              <a:avLst/>
            </a:prstTxWarp>
            <a:spAutoFit/>
          </a:bodyPr>
          <a:lstStyle/>
          <a:p>
            <a:pPr algn="ctr" defTabSz="914400" eaLnBrk="0" fontAlgn="base" hangingPunct="0">
              <a:spcBef>
                <a:spcPct val="0"/>
              </a:spcBef>
              <a:spcAft>
                <a:spcPct val="0"/>
              </a:spcAft>
              <a:defRPr/>
            </a:pPr>
            <a:endParaRPr lang="en-US" sz="2400">
              <a:solidFill>
                <a:srgbClr val="000000"/>
              </a:solidFill>
              <a:latin typeface="Arial"/>
              <a:ea typeface="ＭＳ Ｐゴシック"/>
              <a:cs typeface="ＭＳ Ｐゴシック"/>
            </a:endParaRPr>
          </a:p>
        </p:txBody>
      </p:sp>
      <p:sp>
        <p:nvSpPr>
          <p:cNvPr id="6159" name="Rectangle 15"/>
          <p:cNvSpPr>
            <a:spLocks noChangeArrowheads="1"/>
          </p:cNvSpPr>
          <p:nvPr userDrawn="1"/>
        </p:nvSpPr>
        <p:spPr bwMode="auto">
          <a:xfrm>
            <a:off x="1419225" y="1319213"/>
            <a:ext cx="184150" cy="457200"/>
          </a:xfrm>
          <a:prstGeom prst="rect">
            <a:avLst/>
          </a:prstGeom>
          <a:noFill/>
          <a:ln w="9525">
            <a:noFill/>
            <a:miter lim="800000"/>
            <a:headEnd/>
            <a:tailEnd/>
          </a:ln>
          <a:effectLst/>
        </p:spPr>
        <p:txBody>
          <a:bodyPr wrap="none">
            <a:prstTxWarp prst="textNoShape">
              <a:avLst/>
            </a:prstTxWarp>
            <a:spAutoFit/>
          </a:bodyPr>
          <a:lstStyle/>
          <a:p>
            <a:pPr algn="ctr" defTabSz="914400" eaLnBrk="0" fontAlgn="base" hangingPunct="0">
              <a:spcBef>
                <a:spcPct val="0"/>
              </a:spcBef>
              <a:spcAft>
                <a:spcPct val="0"/>
              </a:spcAft>
              <a:defRPr/>
            </a:pPr>
            <a:endParaRPr lang="en-US" sz="2400">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3749368709"/>
      </p:ext>
    </p:extLst>
  </p:cSld>
  <p:clrMap bg1="lt1" tx1="dk1" bg2="lt2" tx2="dk2" accent1="accent1" accent2="accent2" accent3="accent3" accent4="accent4" accent5="accent5" accent6="accent6" hlink="hlink" folHlink="folHlink"/>
  <p:sldLayoutIdLst>
    <p:sldLayoutId id="2147483661" r:id="rId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2pPr>
      <a:lvl3pPr algn="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3pPr>
      <a:lvl4pPr algn="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4pPr>
      <a:lvl5pPr algn="r" rtl="0" eaLnBrk="0" fontAlgn="base" hangingPunct="0">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5pPr>
      <a:lvl6pPr marL="457200" algn="r" rtl="0" fontAlgn="base">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6pPr>
      <a:lvl7pPr marL="914400" algn="r" rtl="0" fontAlgn="base">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7pPr>
      <a:lvl8pPr marL="1371600" algn="r" rtl="0" fontAlgn="base">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8pPr>
      <a:lvl9pPr marL="1828800" algn="r" rtl="0" fontAlgn="base">
        <a:spcBef>
          <a:spcPct val="0"/>
        </a:spcBef>
        <a:spcAft>
          <a:spcPct val="0"/>
        </a:spcAft>
        <a:defRPr sz="4400">
          <a:solidFill>
            <a:schemeClr val="tx2"/>
          </a:solidFill>
          <a:latin typeface="Arial" pitchFamily="-109" charset="0"/>
          <a:ea typeface="ＭＳ Ｐゴシック" pitchFamily="-109" charset="-128"/>
          <a:cs typeface="ＭＳ Ｐゴシック" pitchFamily="-109" charset="-128"/>
        </a:defRPr>
      </a:lvl9pPr>
    </p:titleStyle>
    <p:bodyStyle>
      <a:lvl1pPr marL="342900" indent="-342900" algn="ctr" rtl="0" eaLnBrk="0" fontAlgn="base" hangingPunct="0">
        <a:spcBef>
          <a:spcPct val="20000"/>
        </a:spcBef>
        <a:spcAft>
          <a:spcPct val="0"/>
        </a:spcAft>
        <a:defRPr sz="3200">
          <a:solidFill>
            <a:srgbClr val="C20000"/>
          </a:solidFill>
          <a:latin typeface="+mn-lt"/>
          <a:ea typeface="+mn-ea"/>
          <a:cs typeface="+mn-cs"/>
        </a:defRPr>
      </a:lvl1pPr>
      <a:lvl2pPr marL="742950" indent="-285750" algn="ctr" rtl="0" eaLnBrk="0" fontAlgn="base" hangingPunct="0">
        <a:spcBef>
          <a:spcPct val="20000"/>
        </a:spcBef>
        <a:spcAft>
          <a:spcPct val="0"/>
        </a:spcAft>
        <a:defRPr sz="32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p:cNvSpPr/>
          <p:nvPr/>
        </p:nvSpPr>
        <p:spPr bwMode="auto">
          <a:xfrm>
            <a:off x="0" y="-1"/>
            <a:ext cx="9144000" cy="1387231"/>
          </a:xfrm>
          <a:prstGeom prst="rect">
            <a:avLst/>
          </a:prstGeom>
          <a:ln w="0" cap="flat" cmpd="sng" algn="ctr">
            <a:solidFill>
              <a:srgbClr val="4B54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endParaRPr>
          </a:p>
        </p:txBody>
      </p:sp>
      <p:pic>
        <p:nvPicPr>
          <p:cNvPr id="2" name="Picture 1" descr="Screen shot 2011-10-03 at 12.43.2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3794" y="0"/>
            <a:ext cx="5306363" cy="6858000"/>
          </a:xfrm>
          <a:prstGeom prst="rect">
            <a:avLst/>
          </a:prstGeom>
        </p:spPr>
      </p:pic>
      <p:sp>
        <p:nvSpPr>
          <p:cNvPr id="7" name="TextBox 6"/>
          <p:cNvSpPr txBox="1"/>
          <p:nvPr/>
        </p:nvSpPr>
        <p:spPr>
          <a:xfrm>
            <a:off x="3069288" y="1358368"/>
            <a:ext cx="4074779" cy="369332"/>
          </a:xfrm>
          <a:prstGeom prst="rect">
            <a:avLst/>
          </a:prstGeom>
          <a:noFill/>
        </p:spPr>
        <p:txBody>
          <a:bodyPr wrap="square" rtlCol="0">
            <a:spAutoFit/>
          </a:bodyPr>
          <a:lstStyle/>
          <a:p>
            <a:r>
              <a:rPr lang="en-US" dirty="0" smtClean="0">
                <a:latin typeface="Chalkduster"/>
                <a:cs typeface="Chalkduster"/>
              </a:rPr>
              <a:t>Exercise and the Body</a:t>
            </a:r>
            <a:endParaRPr lang="en-US" dirty="0">
              <a:latin typeface="Chalkduster"/>
              <a:cs typeface="Chalkduster"/>
            </a:endParaRPr>
          </a:p>
        </p:txBody>
      </p:sp>
      <p:sp>
        <p:nvSpPr>
          <p:cNvPr id="9" name="Rectangle 8"/>
          <p:cNvSpPr/>
          <p:nvPr/>
        </p:nvSpPr>
        <p:spPr bwMode="auto">
          <a:xfrm>
            <a:off x="2681240" y="2028733"/>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Types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1" name="Rectangle 10"/>
          <p:cNvSpPr/>
          <p:nvPr/>
        </p:nvSpPr>
        <p:spPr bwMode="auto">
          <a:xfrm>
            <a:off x="4950409" y="2028733"/>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Quantity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2" name="Rectangle 11"/>
          <p:cNvSpPr/>
          <p:nvPr/>
        </p:nvSpPr>
        <p:spPr bwMode="auto">
          <a:xfrm>
            <a:off x="2681240" y="3080832"/>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Gender of exerciser</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3" name="Rectangle 12"/>
          <p:cNvSpPr/>
          <p:nvPr/>
        </p:nvSpPr>
        <p:spPr bwMode="auto">
          <a:xfrm>
            <a:off x="4950409" y="3085732"/>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effectLst>
                  <a:outerShdw blurRad="38100" dist="38100" dir="2700000" algn="tl">
                    <a:srgbClr val="000000">
                      <a:alpha val="43137"/>
                    </a:srgbClr>
                  </a:outerShdw>
                </a:effectLst>
                <a:latin typeface="Chalkduster"/>
                <a:ea typeface="ＭＳ Ｐゴシック" pitchFamily="-109" charset="-128"/>
                <a:cs typeface="Chalkduster"/>
              </a:rPr>
              <a:t>Intensity level</a:t>
            </a: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4" name="Rectangle 13"/>
          <p:cNvSpPr/>
          <p:nvPr/>
        </p:nvSpPr>
        <p:spPr bwMode="auto">
          <a:xfrm>
            <a:off x="2663600" y="4309342"/>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Heart rate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5" name="Rectangle 14"/>
          <p:cNvSpPr/>
          <p:nvPr/>
        </p:nvSpPr>
        <p:spPr bwMode="auto">
          <a:xfrm>
            <a:off x="4950409" y="4307871"/>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effectLst>
                <a:outerShdw blurRad="38100" dist="38100" dir="2700000" algn="tl">
                  <a:srgbClr val="000000">
                    <a:alpha val="43137"/>
                  </a:srgbClr>
                </a:outerShdw>
              </a:effectLst>
              <a:latin typeface="Chalkduster"/>
              <a:ea typeface="ＭＳ Ｐゴシック" pitchFamily="-109" charset="-128"/>
              <a:cs typeface="Chalkduster"/>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effectLst>
                  <a:outerShdw blurRad="38100" dist="38100" dir="2700000" algn="tl">
                    <a:srgbClr val="000000">
                      <a:alpha val="43137"/>
                    </a:srgbClr>
                  </a:outerShdw>
                </a:effectLst>
                <a:latin typeface="Chalkduster"/>
                <a:ea typeface="ＭＳ Ｐゴシック" pitchFamily="-109" charset="-128"/>
                <a:cs typeface="Chalkduster"/>
              </a:rPr>
              <a:t>Respiratory</a:t>
            </a:r>
            <a:r>
              <a:rPr kumimoji="0" lang="en-US" sz="1400"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 rate</a:t>
            </a:r>
            <a:endParaRPr kumimoji="0" lang="en-US" sz="1400"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6" name="Rectangle 15"/>
          <p:cNvSpPr/>
          <p:nvPr/>
        </p:nvSpPr>
        <p:spPr bwMode="auto">
          <a:xfrm>
            <a:off x="2663600" y="5361441"/>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Blood</a:t>
            </a:r>
            <a:r>
              <a:rPr kumimoji="0" lang="en-US" b="0" i="0" u="none" strike="noStrike" cap="none" normalizeH="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 pressure</a:t>
            </a:r>
            <a:endPar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7" name="Rectangle 16"/>
          <p:cNvSpPr/>
          <p:nvPr/>
        </p:nvSpPr>
        <p:spPr bwMode="auto">
          <a:xfrm>
            <a:off x="4950409" y="5361441"/>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effectLst>
                  <a:outerShdw blurRad="38100" dist="38100" dir="2700000" algn="tl">
                    <a:srgbClr val="000000">
                      <a:alpha val="43137"/>
                    </a:srgbClr>
                  </a:outerShdw>
                </a:effectLst>
                <a:latin typeface="Chalkduster"/>
                <a:ea typeface="ＭＳ Ｐゴシック" pitchFamily="-109" charset="-128"/>
                <a:cs typeface="Chalkduster"/>
              </a:rPr>
              <a:t>Calories used</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Tree>
    <p:extLst>
      <p:ext uri="{BB962C8B-B14F-4D97-AF65-F5344CB8AC3E}">
        <p14:creationId xmlns:p14="http://schemas.microsoft.com/office/powerpoint/2010/main" val="265036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1" nodeType="clickEffect">
                                  <p:stCondLst>
                                    <p:cond delay="0"/>
                                  </p:stCondLst>
                                  <p:iterate type="lt">
                                    <p:tmPct val="0"/>
                                  </p:iterate>
                                  <p:childTnLst>
                                    <p:anim calcmode="lin" valueType="num">
                                      <p:cBhvr additive="base">
                                        <p:cTn id="42" dur="500"/>
                                        <p:tgtEl>
                                          <p:spTgt spid="11"/>
                                        </p:tgtEl>
                                        <p:attrNameLst>
                                          <p:attrName>ppt_x</p:attrName>
                                        </p:attrNameLst>
                                      </p:cBhvr>
                                      <p:tavLst>
                                        <p:tav tm="0">
                                          <p:val>
                                            <p:strVal val="ppt_x"/>
                                          </p:val>
                                        </p:tav>
                                        <p:tav tm="100000">
                                          <p:val>
                                            <p:strVal val="1+ppt_w/2"/>
                                          </p:val>
                                        </p:tav>
                                      </p:tavLst>
                                    </p:anim>
                                    <p:anim calcmode="lin" valueType="num">
                                      <p:cBhvr additive="base">
                                        <p:cTn id="43" dur="500"/>
                                        <p:tgtEl>
                                          <p:spTgt spid="11"/>
                                        </p:tgtEl>
                                        <p:attrNameLst>
                                          <p:attrName>ppt_y</p:attrName>
                                        </p:attrNameLst>
                                      </p:cBhvr>
                                      <p:tavLst>
                                        <p:tav tm="0">
                                          <p:val>
                                            <p:strVal val="ppt_y"/>
                                          </p:val>
                                        </p:tav>
                                        <p:tav tm="100000">
                                          <p:val>
                                            <p:strVal val="ppt_y"/>
                                          </p:val>
                                        </p:tav>
                                      </p:tavLst>
                                    </p:anim>
                                    <p:set>
                                      <p:cBhvr>
                                        <p:cTn id="44" dur="1" fill="hold">
                                          <p:stCondLst>
                                            <p:cond delay="499"/>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2" fill="hold" grpId="1" nodeType="clickEffect">
                                  <p:stCondLst>
                                    <p:cond delay="0"/>
                                  </p:stCondLst>
                                  <p:childTnLst>
                                    <p:anim calcmode="lin" valueType="num">
                                      <p:cBhvr additive="base">
                                        <p:cTn id="48" dur="500"/>
                                        <p:tgtEl>
                                          <p:spTgt spid="14"/>
                                        </p:tgtEl>
                                        <p:attrNameLst>
                                          <p:attrName>ppt_x</p:attrName>
                                        </p:attrNameLst>
                                      </p:cBhvr>
                                      <p:tavLst>
                                        <p:tav tm="0">
                                          <p:val>
                                            <p:strVal val="ppt_x"/>
                                          </p:val>
                                        </p:tav>
                                        <p:tav tm="100000">
                                          <p:val>
                                            <p:strVal val="1+ppt_w/2"/>
                                          </p:val>
                                        </p:tav>
                                      </p:tavLst>
                                    </p:anim>
                                    <p:anim calcmode="lin" valueType="num">
                                      <p:cBhvr additive="base">
                                        <p:cTn id="49" dur="500"/>
                                        <p:tgtEl>
                                          <p:spTgt spid="14"/>
                                        </p:tgtEl>
                                        <p:attrNameLst>
                                          <p:attrName>ppt_y</p:attrName>
                                        </p:attrNameLst>
                                      </p:cBhvr>
                                      <p:tavLst>
                                        <p:tav tm="0">
                                          <p:val>
                                            <p:strVal val="ppt_y"/>
                                          </p:val>
                                        </p:tav>
                                        <p:tav tm="100000">
                                          <p:val>
                                            <p:strVal val="ppt_y"/>
                                          </p:val>
                                        </p:tav>
                                      </p:tavLst>
                                    </p:anim>
                                    <p:set>
                                      <p:cBhvr>
                                        <p:cTn id="50"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1" grpId="0" animBg="1"/>
      <p:bldP spid="11" grpId="1" animBg="1"/>
      <p:bldP spid="12" grpId="0" animBg="1"/>
      <p:bldP spid="13" grpId="0" animBg="1"/>
      <p:bldP spid="14" grpId="0" animBg="1"/>
      <p:bldP spid="14" grpId="1"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p:cNvSpPr/>
          <p:nvPr/>
        </p:nvSpPr>
        <p:spPr bwMode="auto">
          <a:xfrm>
            <a:off x="0" y="-1"/>
            <a:ext cx="9144000" cy="1387231"/>
          </a:xfrm>
          <a:prstGeom prst="rect">
            <a:avLst/>
          </a:prstGeom>
          <a:ln w="0" cap="flat" cmpd="sng" algn="ctr">
            <a:solidFill>
              <a:srgbClr val="4B54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endParaRPr>
          </a:p>
        </p:txBody>
      </p:sp>
      <p:pic>
        <p:nvPicPr>
          <p:cNvPr id="3" name="Picture 2" descr="Screen shot 2011-10-03 at 1.05.5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0100" y="0"/>
            <a:ext cx="5297214" cy="6858000"/>
          </a:xfrm>
          <a:prstGeom prst="rect">
            <a:avLst/>
          </a:prstGeom>
        </p:spPr>
      </p:pic>
      <p:sp>
        <p:nvSpPr>
          <p:cNvPr id="18" name="Rectangle 17"/>
          <p:cNvSpPr/>
          <p:nvPr/>
        </p:nvSpPr>
        <p:spPr bwMode="auto">
          <a:xfrm>
            <a:off x="2285458" y="946201"/>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Quantity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9" name="Rectangle 18"/>
          <p:cNvSpPr/>
          <p:nvPr/>
        </p:nvSpPr>
        <p:spPr bwMode="auto">
          <a:xfrm>
            <a:off x="2285458" y="2180611"/>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Heart rate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20" name="Rectangle 19"/>
          <p:cNvSpPr/>
          <p:nvPr/>
        </p:nvSpPr>
        <p:spPr bwMode="auto">
          <a:xfrm>
            <a:off x="3868343" y="3441916"/>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Type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21" name="Rectangle 20"/>
          <p:cNvSpPr/>
          <p:nvPr/>
        </p:nvSpPr>
        <p:spPr bwMode="auto">
          <a:xfrm>
            <a:off x="2285458" y="3443701"/>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Gender of exerciser</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22" name="Rectangle 21"/>
          <p:cNvSpPr/>
          <p:nvPr/>
        </p:nvSpPr>
        <p:spPr bwMode="auto">
          <a:xfrm>
            <a:off x="5415434" y="3443701"/>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effectLst>
                  <a:outerShdw blurRad="38100" dist="38100" dir="2700000" algn="tl">
                    <a:srgbClr val="000000">
                      <a:alpha val="43137"/>
                    </a:srgbClr>
                  </a:outerShdw>
                </a:effectLst>
                <a:latin typeface="Chalkduster"/>
                <a:ea typeface="ＭＳ Ｐゴシック" pitchFamily="-109" charset="-128"/>
                <a:cs typeface="Chalkduster"/>
              </a:rPr>
              <a:t>Intensity level</a:t>
            </a: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Tree>
    <p:extLst>
      <p:ext uri="{BB962C8B-B14F-4D97-AF65-F5344CB8AC3E}">
        <p14:creationId xmlns:p14="http://schemas.microsoft.com/office/powerpoint/2010/main" val="402269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2"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0-#ppt_w/2"/>
                                          </p:val>
                                        </p:tav>
                                        <p:tav tm="100000">
                                          <p:val>
                                            <p:strVal val="#ppt_x"/>
                                          </p:val>
                                        </p:tav>
                                      </p:tavLst>
                                    </p:anim>
                                    <p:anim calcmode="lin" valueType="num">
                                      <p:cBhvr additive="base">
                                        <p:cTn id="8"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2"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1000" fill="hold"/>
                                        <p:tgtEl>
                                          <p:spTgt spid="19"/>
                                        </p:tgtEl>
                                        <p:attrNameLst>
                                          <p:attrName>ppt_x</p:attrName>
                                        </p:attrNameLst>
                                      </p:cBhvr>
                                      <p:tavLst>
                                        <p:tav tm="0">
                                          <p:val>
                                            <p:strVal val="0-#ppt_w/2"/>
                                          </p:val>
                                        </p:tav>
                                        <p:tav tm="100000">
                                          <p:val>
                                            <p:strVal val="#ppt_x"/>
                                          </p:val>
                                        </p:tav>
                                      </p:tavLst>
                                    </p:anim>
                                    <p:anim calcmode="lin" valueType="num">
                                      <p:cBhvr additive="base">
                                        <p:cTn id="14"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1000" fill="hold"/>
                                        <p:tgtEl>
                                          <p:spTgt spid="21"/>
                                        </p:tgtEl>
                                        <p:attrNameLst>
                                          <p:attrName>ppt_x</p:attrName>
                                        </p:attrNameLst>
                                      </p:cBhvr>
                                      <p:tavLst>
                                        <p:tav tm="0">
                                          <p:val>
                                            <p:strVal val="0-#ppt_w/2"/>
                                          </p:val>
                                        </p:tav>
                                        <p:tav tm="100000">
                                          <p:val>
                                            <p:strVal val="#ppt_x"/>
                                          </p:val>
                                        </p:tav>
                                      </p:tavLst>
                                    </p:anim>
                                    <p:anim calcmode="lin" valueType="num">
                                      <p:cBhvr additive="base">
                                        <p:cTn id="20" dur="1000" fill="hold"/>
                                        <p:tgtEl>
                                          <p:spTgt spid="21"/>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0-#ppt_w/2"/>
                                          </p:val>
                                        </p:tav>
                                        <p:tav tm="100000">
                                          <p:val>
                                            <p:strVal val="#ppt_x"/>
                                          </p:val>
                                        </p:tav>
                                      </p:tavLst>
                                    </p:anim>
                                    <p:anim calcmode="lin" valueType="num">
                                      <p:cBhvr additive="base">
                                        <p:cTn id="24" dur="1000" fill="hold"/>
                                        <p:tgtEl>
                                          <p:spTgt spid="2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xit" presetSubtype="2" fill="hold" grpId="3" nodeType="clickEffect">
                                  <p:stCondLst>
                                    <p:cond delay="0"/>
                                  </p:stCondLst>
                                  <p:childTnLst>
                                    <p:anim calcmode="lin" valueType="num">
                                      <p:cBhvr additive="base">
                                        <p:cTn id="32" dur="500"/>
                                        <p:tgtEl>
                                          <p:spTgt spid="18"/>
                                        </p:tgtEl>
                                        <p:attrNameLst>
                                          <p:attrName>ppt_x</p:attrName>
                                        </p:attrNameLst>
                                      </p:cBhvr>
                                      <p:tavLst>
                                        <p:tav tm="0">
                                          <p:val>
                                            <p:strVal val="ppt_x"/>
                                          </p:val>
                                        </p:tav>
                                        <p:tav tm="100000">
                                          <p:val>
                                            <p:strVal val="1+ppt_w/2"/>
                                          </p:val>
                                        </p:tav>
                                      </p:tavLst>
                                    </p:anim>
                                    <p:anim calcmode="lin" valueType="num">
                                      <p:cBhvr additive="base">
                                        <p:cTn id="33" dur="500"/>
                                        <p:tgtEl>
                                          <p:spTgt spid="18"/>
                                        </p:tgtEl>
                                        <p:attrNameLst>
                                          <p:attrName>ppt_y</p:attrName>
                                        </p:attrNameLst>
                                      </p:cBhvr>
                                      <p:tavLst>
                                        <p:tav tm="0">
                                          <p:val>
                                            <p:strVal val="ppt_y"/>
                                          </p:val>
                                        </p:tav>
                                        <p:tav tm="100000">
                                          <p:val>
                                            <p:strVal val="ppt_y"/>
                                          </p:val>
                                        </p:tav>
                                      </p:tavLst>
                                    </p:anim>
                                    <p:set>
                                      <p:cBhvr>
                                        <p:cTn id="34" dur="1" fill="hold">
                                          <p:stCondLst>
                                            <p:cond delay="499"/>
                                          </p:stCondLst>
                                        </p:cTn>
                                        <p:tgtEl>
                                          <p:spTgt spid="18"/>
                                        </p:tgtEl>
                                        <p:attrNameLst>
                                          <p:attrName>style.visibility</p:attrName>
                                        </p:attrNameLst>
                                      </p:cBhvr>
                                      <p:to>
                                        <p:strVal val="hidden"/>
                                      </p:to>
                                    </p:set>
                                  </p:childTnLst>
                                </p:cTn>
                              </p:par>
                              <p:par>
                                <p:cTn id="35" presetID="2" presetClass="exit" presetSubtype="2" fill="hold" grpId="3" nodeType="withEffect">
                                  <p:stCondLst>
                                    <p:cond delay="0"/>
                                  </p:stCondLst>
                                  <p:childTnLst>
                                    <p:anim calcmode="lin" valueType="num">
                                      <p:cBhvr additive="base">
                                        <p:cTn id="36" dur="500"/>
                                        <p:tgtEl>
                                          <p:spTgt spid="19"/>
                                        </p:tgtEl>
                                        <p:attrNameLst>
                                          <p:attrName>ppt_x</p:attrName>
                                        </p:attrNameLst>
                                      </p:cBhvr>
                                      <p:tavLst>
                                        <p:tav tm="0">
                                          <p:val>
                                            <p:strVal val="ppt_x"/>
                                          </p:val>
                                        </p:tav>
                                        <p:tav tm="100000">
                                          <p:val>
                                            <p:strVal val="1+ppt_w/2"/>
                                          </p:val>
                                        </p:tav>
                                      </p:tavLst>
                                    </p:anim>
                                    <p:anim calcmode="lin" valueType="num">
                                      <p:cBhvr additive="base">
                                        <p:cTn id="37" dur="500"/>
                                        <p:tgtEl>
                                          <p:spTgt spid="19"/>
                                        </p:tgtEl>
                                        <p:attrNameLst>
                                          <p:attrName>ppt_y</p:attrName>
                                        </p:attrNameLst>
                                      </p:cBhvr>
                                      <p:tavLst>
                                        <p:tav tm="0">
                                          <p:val>
                                            <p:strVal val="ppt_y"/>
                                          </p:val>
                                        </p:tav>
                                        <p:tav tm="100000">
                                          <p:val>
                                            <p:strVal val="ppt_y"/>
                                          </p:val>
                                        </p:tav>
                                      </p:tavLst>
                                    </p:anim>
                                    <p:set>
                                      <p:cBhvr>
                                        <p:cTn id="38"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2" animBg="1"/>
      <p:bldP spid="18" grpId="3" animBg="1"/>
      <p:bldP spid="19" grpId="2" animBg="1"/>
      <p:bldP spid="19" grpId="3" animBg="1"/>
      <p:bldP spid="20"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p:cNvSpPr/>
          <p:nvPr/>
        </p:nvSpPr>
        <p:spPr bwMode="auto">
          <a:xfrm>
            <a:off x="0" y="-1"/>
            <a:ext cx="9144000" cy="1387231"/>
          </a:xfrm>
          <a:prstGeom prst="rect">
            <a:avLst/>
          </a:prstGeom>
          <a:ln w="0" cap="flat" cmpd="sng" algn="ctr">
            <a:solidFill>
              <a:srgbClr val="4B54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endParaRPr>
          </a:p>
        </p:txBody>
      </p:sp>
      <p:pic>
        <p:nvPicPr>
          <p:cNvPr id="2" name="Picture 1" descr="Screen shot 2011-10-03 at 1.14.0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1444" y="-1"/>
            <a:ext cx="5299900" cy="6858000"/>
          </a:xfrm>
          <a:prstGeom prst="rect">
            <a:avLst/>
          </a:prstGeom>
        </p:spPr>
      </p:pic>
      <p:sp>
        <p:nvSpPr>
          <p:cNvPr id="18" name="Rectangle 17"/>
          <p:cNvSpPr/>
          <p:nvPr/>
        </p:nvSpPr>
        <p:spPr bwMode="auto">
          <a:xfrm>
            <a:off x="5115274" y="1017753"/>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Quantity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9" name="Rectangle 18"/>
          <p:cNvSpPr/>
          <p:nvPr/>
        </p:nvSpPr>
        <p:spPr bwMode="auto">
          <a:xfrm>
            <a:off x="5115274" y="2490898"/>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Heart rate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3" name="TextBox 12"/>
          <p:cNvSpPr txBox="1"/>
          <p:nvPr/>
        </p:nvSpPr>
        <p:spPr>
          <a:xfrm>
            <a:off x="2264437" y="5258062"/>
            <a:ext cx="4074779" cy="923330"/>
          </a:xfrm>
          <a:prstGeom prst="rect">
            <a:avLst/>
          </a:prstGeom>
          <a:noFill/>
        </p:spPr>
        <p:txBody>
          <a:bodyPr wrap="square" rtlCol="0">
            <a:spAutoFit/>
          </a:bodyPr>
          <a:lstStyle/>
          <a:p>
            <a:r>
              <a:rPr lang="en-US" dirty="0" smtClean="0">
                <a:latin typeface="Chalkduster"/>
                <a:cs typeface="Chalkduster"/>
              </a:rPr>
              <a:t>Heart</a:t>
            </a:r>
          </a:p>
          <a:p>
            <a:r>
              <a:rPr lang="en-US" dirty="0" smtClean="0">
                <a:latin typeface="Chalkduster"/>
                <a:cs typeface="Chalkduster"/>
              </a:rPr>
              <a:t>Muscles and oxygen use</a:t>
            </a:r>
          </a:p>
          <a:p>
            <a:r>
              <a:rPr lang="en-US" dirty="0" smtClean="0">
                <a:latin typeface="Chalkduster"/>
                <a:cs typeface="Chalkduster"/>
              </a:rPr>
              <a:t>stamina</a:t>
            </a:r>
            <a:endParaRPr lang="en-US" dirty="0">
              <a:latin typeface="Chalkduster"/>
              <a:cs typeface="Chalkduster"/>
            </a:endParaRPr>
          </a:p>
        </p:txBody>
      </p:sp>
      <p:sp>
        <p:nvSpPr>
          <p:cNvPr id="15" name="TextBox 14"/>
          <p:cNvSpPr txBox="1"/>
          <p:nvPr/>
        </p:nvSpPr>
        <p:spPr>
          <a:xfrm>
            <a:off x="3168037" y="1276323"/>
            <a:ext cx="4074779" cy="369332"/>
          </a:xfrm>
          <a:prstGeom prst="rect">
            <a:avLst/>
          </a:prstGeom>
          <a:noFill/>
        </p:spPr>
        <p:txBody>
          <a:bodyPr wrap="square" rtlCol="0">
            <a:spAutoFit/>
          </a:bodyPr>
          <a:lstStyle/>
          <a:p>
            <a:r>
              <a:rPr lang="en-US" dirty="0" smtClean="0">
                <a:latin typeface="Chalkduster"/>
                <a:cs typeface="Chalkduster"/>
              </a:rPr>
              <a:t>How does</a:t>
            </a:r>
            <a:endParaRPr lang="en-US" dirty="0">
              <a:latin typeface="Chalkduster"/>
              <a:cs typeface="Chalkduster"/>
            </a:endParaRPr>
          </a:p>
        </p:txBody>
      </p:sp>
      <p:sp>
        <p:nvSpPr>
          <p:cNvPr id="16" name="TextBox 15"/>
          <p:cNvSpPr txBox="1"/>
          <p:nvPr/>
        </p:nvSpPr>
        <p:spPr>
          <a:xfrm>
            <a:off x="3225425" y="2877690"/>
            <a:ext cx="4074779" cy="369332"/>
          </a:xfrm>
          <a:prstGeom prst="rect">
            <a:avLst/>
          </a:prstGeom>
          <a:noFill/>
        </p:spPr>
        <p:txBody>
          <a:bodyPr wrap="square" rtlCol="0">
            <a:spAutoFit/>
          </a:bodyPr>
          <a:lstStyle/>
          <a:p>
            <a:r>
              <a:rPr lang="en-US" dirty="0">
                <a:latin typeface="Chalkduster"/>
                <a:cs typeface="Chalkduster"/>
              </a:rPr>
              <a:t>a</a:t>
            </a:r>
            <a:r>
              <a:rPr lang="en-US" dirty="0" smtClean="0">
                <a:latin typeface="Chalkduster"/>
                <a:cs typeface="Chalkduster"/>
              </a:rPr>
              <a:t>ffect the </a:t>
            </a:r>
            <a:endParaRPr lang="en-US" dirty="0">
              <a:latin typeface="Chalkduster"/>
              <a:cs typeface="Chalkduster"/>
            </a:endParaRPr>
          </a:p>
        </p:txBody>
      </p:sp>
    </p:spTree>
    <p:extLst>
      <p:ext uri="{BB962C8B-B14F-4D97-AF65-F5344CB8AC3E}">
        <p14:creationId xmlns:p14="http://schemas.microsoft.com/office/powerpoint/2010/main" val="323041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0-#ppt_w/2"/>
                                          </p:val>
                                        </p:tav>
                                        <p:tav tm="100000">
                                          <p:val>
                                            <p:strVal val="#ppt_x"/>
                                          </p:val>
                                        </p:tav>
                                      </p:tavLst>
                                    </p:anim>
                                    <p:anim calcmode="lin" valueType="num">
                                      <p:cBhvr additive="base">
                                        <p:cTn id="8" dur="10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0-#ppt_w/2"/>
                                          </p:val>
                                        </p:tav>
                                        <p:tav tm="100000">
                                          <p:val>
                                            <p:strVal val="#ppt_x"/>
                                          </p:val>
                                        </p:tav>
                                      </p:tavLst>
                                    </p:anim>
                                    <p:anim calcmode="lin" valueType="num">
                                      <p:cBhvr additive="base">
                                        <p:cTn id="12"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xit" presetSubtype="2" fill="hold" grpId="1" nodeType="clickEffect">
                                  <p:stCondLst>
                                    <p:cond delay="0"/>
                                  </p:stCondLst>
                                  <p:childTnLst>
                                    <p:anim calcmode="lin" valueType="num">
                                      <p:cBhvr additive="base">
                                        <p:cTn id="28" dur="500"/>
                                        <p:tgtEl>
                                          <p:spTgt spid="18"/>
                                        </p:tgtEl>
                                        <p:attrNameLst>
                                          <p:attrName>ppt_x</p:attrName>
                                        </p:attrNameLst>
                                      </p:cBhvr>
                                      <p:tavLst>
                                        <p:tav tm="0">
                                          <p:val>
                                            <p:strVal val="ppt_x"/>
                                          </p:val>
                                        </p:tav>
                                        <p:tav tm="100000">
                                          <p:val>
                                            <p:strVal val="1+ppt_w/2"/>
                                          </p:val>
                                        </p:tav>
                                      </p:tavLst>
                                    </p:anim>
                                    <p:anim calcmode="lin" valueType="num">
                                      <p:cBhvr additive="base">
                                        <p:cTn id="29" dur="500"/>
                                        <p:tgtEl>
                                          <p:spTgt spid="18"/>
                                        </p:tgtEl>
                                        <p:attrNameLst>
                                          <p:attrName>ppt_y</p:attrName>
                                        </p:attrNameLst>
                                      </p:cBhvr>
                                      <p:tavLst>
                                        <p:tav tm="0">
                                          <p:val>
                                            <p:strVal val="ppt_y"/>
                                          </p:val>
                                        </p:tav>
                                        <p:tav tm="100000">
                                          <p:val>
                                            <p:strVal val="ppt_y"/>
                                          </p:val>
                                        </p:tav>
                                      </p:tavLst>
                                    </p:anim>
                                    <p:set>
                                      <p:cBhvr>
                                        <p:cTn id="30" dur="1" fill="hold">
                                          <p:stCondLst>
                                            <p:cond delay="499"/>
                                          </p:stCondLst>
                                        </p:cTn>
                                        <p:tgtEl>
                                          <p:spTgt spid="18"/>
                                        </p:tgtEl>
                                        <p:attrNameLst>
                                          <p:attrName>style.visibility</p:attrName>
                                        </p:attrNameLst>
                                      </p:cBhvr>
                                      <p:to>
                                        <p:strVal val="hidden"/>
                                      </p:to>
                                    </p:set>
                                  </p:childTnLst>
                                </p:cTn>
                              </p:par>
                              <p:par>
                                <p:cTn id="31" presetID="2" presetClass="exit" presetSubtype="2" fill="hold" grpId="1" nodeType="withEffect">
                                  <p:stCondLst>
                                    <p:cond delay="0"/>
                                  </p:stCondLst>
                                  <p:childTnLst>
                                    <p:anim calcmode="lin" valueType="num">
                                      <p:cBhvr additive="base">
                                        <p:cTn id="32" dur="500"/>
                                        <p:tgtEl>
                                          <p:spTgt spid="19"/>
                                        </p:tgtEl>
                                        <p:attrNameLst>
                                          <p:attrName>ppt_x</p:attrName>
                                        </p:attrNameLst>
                                      </p:cBhvr>
                                      <p:tavLst>
                                        <p:tav tm="0">
                                          <p:val>
                                            <p:strVal val="ppt_x"/>
                                          </p:val>
                                        </p:tav>
                                        <p:tav tm="100000">
                                          <p:val>
                                            <p:strVal val="1+ppt_w/2"/>
                                          </p:val>
                                        </p:tav>
                                      </p:tavLst>
                                    </p:anim>
                                    <p:anim calcmode="lin" valueType="num">
                                      <p:cBhvr additive="base">
                                        <p:cTn id="33" dur="500"/>
                                        <p:tgtEl>
                                          <p:spTgt spid="19"/>
                                        </p:tgtEl>
                                        <p:attrNameLst>
                                          <p:attrName>ppt_y</p:attrName>
                                        </p:attrNameLst>
                                      </p:cBhvr>
                                      <p:tavLst>
                                        <p:tav tm="0">
                                          <p:val>
                                            <p:strVal val="ppt_y"/>
                                          </p:val>
                                        </p:tav>
                                        <p:tav tm="100000">
                                          <p:val>
                                            <p:strVal val="ppt_y"/>
                                          </p:val>
                                        </p:tav>
                                      </p:tavLst>
                                    </p:anim>
                                    <p:set>
                                      <p:cBhvr>
                                        <p:cTn id="34"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animBg="1"/>
      <p:bldP spid="19" grpId="1" animBg="1"/>
      <p:bldP spid="13"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p:cNvSpPr/>
          <p:nvPr/>
        </p:nvSpPr>
        <p:spPr bwMode="auto">
          <a:xfrm>
            <a:off x="0" y="-1"/>
            <a:ext cx="9144000" cy="1387231"/>
          </a:xfrm>
          <a:prstGeom prst="rect">
            <a:avLst/>
          </a:prstGeom>
          <a:ln w="0" cap="flat" cmpd="sng" algn="ctr">
            <a:solidFill>
              <a:srgbClr val="4B54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endParaRPr>
          </a:p>
        </p:txBody>
      </p:sp>
      <p:pic>
        <p:nvPicPr>
          <p:cNvPr id="3" name="Picture 2" descr="Screen shot 2011-10-03 at 1.32.3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3892" y="-22624"/>
            <a:ext cx="5309038" cy="6858000"/>
          </a:xfrm>
          <a:prstGeom prst="rect">
            <a:avLst/>
          </a:prstGeom>
        </p:spPr>
      </p:pic>
      <p:sp>
        <p:nvSpPr>
          <p:cNvPr id="18" name="Rectangle 17"/>
          <p:cNvSpPr/>
          <p:nvPr/>
        </p:nvSpPr>
        <p:spPr bwMode="auto">
          <a:xfrm>
            <a:off x="2171877" y="659984"/>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Quantity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9" name="Rectangle 18"/>
          <p:cNvSpPr/>
          <p:nvPr/>
        </p:nvSpPr>
        <p:spPr bwMode="auto">
          <a:xfrm>
            <a:off x="2171877" y="1763653"/>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Heart rate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6" name="TextBox 15"/>
          <p:cNvSpPr txBox="1"/>
          <p:nvPr/>
        </p:nvSpPr>
        <p:spPr>
          <a:xfrm>
            <a:off x="2367665" y="3048604"/>
            <a:ext cx="4074779" cy="246221"/>
          </a:xfrm>
          <a:prstGeom prst="rect">
            <a:avLst/>
          </a:prstGeom>
          <a:noFill/>
        </p:spPr>
        <p:txBody>
          <a:bodyPr wrap="square" rtlCol="0">
            <a:spAutoFit/>
          </a:bodyPr>
          <a:lstStyle/>
          <a:p>
            <a:r>
              <a:rPr lang="en-US" sz="1000" dirty="0" smtClean="0">
                <a:latin typeface="Chalkduster"/>
                <a:cs typeface="Chalkduster"/>
              </a:rPr>
              <a:t>quantity of jumping jacks</a:t>
            </a:r>
            <a:endParaRPr lang="en-US" sz="1000" dirty="0">
              <a:latin typeface="Chalkduster"/>
              <a:cs typeface="Chalkduster"/>
            </a:endParaRPr>
          </a:p>
        </p:txBody>
      </p:sp>
      <p:sp>
        <p:nvSpPr>
          <p:cNvPr id="10" name="TextBox 9"/>
          <p:cNvSpPr txBox="1"/>
          <p:nvPr/>
        </p:nvSpPr>
        <p:spPr>
          <a:xfrm>
            <a:off x="4772086" y="3039224"/>
            <a:ext cx="4074779" cy="246221"/>
          </a:xfrm>
          <a:prstGeom prst="rect">
            <a:avLst/>
          </a:prstGeom>
          <a:noFill/>
        </p:spPr>
        <p:txBody>
          <a:bodyPr wrap="square" rtlCol="0">
            <a:spAutoFit/>
          </a:bodyPr>
          <a:lstStyle/>
          <a:p>
            <a:r>
              <a:rPr lang="en-US" sz="1000" dirty="0" smtClean="0">
                <a:latin typeface="Chalkduster"/>
                <a:cs typeface="Chalkduster"/>
              </a:rPr>
              <a:t>increased</a:t>
            </a:r>
            <a:endParaRPr lang="en-US" sz="1000" dirty="0">
              <a:latin typeface="Chalkduster"/>
              <a:cs typeface="Chalkduster"/>
            </a:endParaRPr>
          </a:p>
        </p:txBody>
      </p:sp>
      <p:sp>
        <p:nvSpPr>
          <p:cNvPr id="11" name="TextBox 10"/>
          <p:cNvSpPr txBox="1"/>
          <p:nvPr/>
        </p:nvSpPr>
        <p:spPr>
          <a:xfrm>
            <a:off x="3110303" y="3308332"/>
            <a:ext cx="4074779" cy="246221"/>
          </a:xfrm>
          <a:prstGeom prst="rect">
            <a:avLst/>
          </a:prstGeom>
          <a:noFill/>
        </p:spPr>
        <p:txBody>
          <a:bodyPr wrap="square" rtlCol="0">
            <a:spAutoFit/>
          </a:bodyPr>
          <a:lstStyle/>
          <a:p>
            <a:r>
              <a:rPr lang="en-US" sz="1000" dirty="0">
                <a:latin typeface="Chalkduster"/>
                <a:cs typeface="Chalkduster"/>
              </a:rPr>
              <a:t>h</a:t>
            </a:r>
            <a:r>
              <a:rPr lang="en-US" sz="1000" dirty="0" smtClean="0">
                <a:latin typeface="Chalkduster"/>
                <a:cs typeface="Chalkduster"/>
              </a:rPr>
              <a:t>eart rate</a:t>
            </a:r>
            <a:endParaRPr lang="en-US" sz="1000" dirty="0">
              <a:latin typeface="Chalkduster"/>
              <a:cs typeface="Chalkduster"/>
            </a:endParaRPr>
          </a:p>
        </p:txBody>
      </p:sp>
      <p:sp>
        <p:nvSpPr>
          <p:cNvPr id="14" name="TextBox 13"/>
          <p:cNvSpPr txBox="1"/>
          <p:nvPr/>
        </p:nvSpPr>
        <p:spPr>
          <a:xfrm>
            <a:off x="4924486" y="3316840"/>
            <a:ext cx="4074779" cy="246221"/>
          </a:xfrm>
          <a:prstGeom prst="rect">
            <a:avLst/>
          </a:prstGeom>
          <a:noFill/>
        </p:spPr>
        <p:txBody>
          <a:bodyPr wrap="square" rtlCol="0">
            <a:spAutoFit/>
          </a:bodyPr>
          <a:lstStyle/>
          <a:p>
            <a:r>
              <a:rPr lang="en-US" sz="1000" dirty="0" smtClean="0">
                <a:latin typeface="Chalkduster"/>
                <a:cs typeface="Chalkduster"/>
              </a:rPr>
              <a:t>increase</a:t>
            </a:r>
            <a:endParaRPr lang="en-US" sz="1000" dirty="0">
              <a:latin typeface="Chalkduster"/>
              <a:cs typeface="Chalkduster"/>
            </a:endParaRPr>
          </a:p>
        </p:txBody>
      </p:sp>
    </p:spTree>
    <p:extLst>
      <p:ext uri="{BB962C8B-B14F-4D97-AF65-F5344CB8AC3E}">
        <p14:creationId xmlns:p14="http://schemas.microsoft.com/office/powerpoint/2010/main" val="305936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0-#ppt_w/2"/>
                                          </p:val>
                                        </p:tav>
                                        <p:tav tm="100000">
                                          <p:val>
                                            <p:strVal val="#ppt_x"/>
                                          </p:val>
                                        </p:tav>
                                      </p:tavLst>
                                    </p:anim>
                                    <p:anim calcmode="lin" valueType="num">
                                      <p:cBhvr additive="base">
                                        <p:cTn id="8" dur="10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0-#ppt_w/2"/>
                                          </p:val>
                                        </p:tav>
                                        <p:tav tm="100000">
                                          <p:val>
                                            <p:strVal val="#ppt_x"/>
                                          </p:val>
                                        </p:tav>
                                      </p:tavLst>
                                    </p:anim>
                                    <p:anim calcmode="lin" valueType="num">
                                      <p:cBhvr additive="base">
                                        <p:cTn id="12"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16" grpId="0"/>
      <p:bldP spid="10" grpId="0"/>
      <p:bldP spid="11"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p:cNvSpPr/>
          <p:nvPr/>
        </p:nvSpPr>
        <p:spPr bwMode="auto">
          <a:xfrm>
            <a:off x="0" y="-1"/>
            <a:ext cx="9144000" cy="1387231"/>
          </a:xfrm>
          <a:prstGeom prst="rect">
            <a:avLst/>
          </a:prstGeom>
          <a:ln w="0" cap="flat" cmpd="sng" algn="ctr">
            <a:solidFill>
              <a:srgbClr val="4B54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endParaRPr>
          </a:p>
        </p:txBody>
      </p:sp>
      <p:pic>
        <p:nvPicPr>
          <p:cNvPr id="2" name="Picture 1" descr="Screen shot 2011-10-03 at 1.43.0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2740" y="0"/>
            <a:ext cx="5285390" cy="6858000"/>
          </a:xfrm>
          <a:prstGeom prst="rect">
            <a:avLst/>
          </a:prstGeom>
        </p:spPr>
      </p:pic>
      <p:sp>
        <p:nvSpPr>
          <p:cNvPr id="12" name="TextBox 11"/>
          <p:cNvSpPr txBox="1"/>
          <p:nvPr/>
        </p:nvSpPr>
        <p:spPr>
          <a:xfrm>
            <a:off x="2367665" y="2690844"/>
            <a:ext cx="4482510" cy="2492990"/>
          </a:xfrm>
          <a:prstGeom prst="rect">
            <a:avLst/>
          </a:prstGeom>
          <a:noFill/>
        </p:spPr>
        <p:txBody>
          <a:bodyPr wrap="square" rtlCol="0">
            <a:spAutoFit/>
          </a:bodyPr>
          <a:lstStyle/>
          <a:p>
            <a:pPr marL="228600" indent="-228600">
              <a:buAutoNum type="arabicPeriod"/>
            </a:pPr>
            <a:r>
              <a:rPr lang="en-US" sz="1200" dirty="0" smtClean="0">
                <a:latin typeface="Chalkduster"/>
                <a:cs typeface="Chalkduster"/>
              </a:rPr>
              <a:t>Take a resting heart rate.</a:t>
            </a:r>
          </a:p>
          <a:p>
            <a:pPr marL="228600" indent="-228600">
              <a:buAutoNum type="arabicPeriod"/>
            </a:pPr>
            <a:r>
              <a:rPr lang="en-US" sz="1200" dirty="0" smtClean="0">
                <a:latin typeface="Chalkduster"/>
                <a:cs typeface="Chalkduster"/>
              </a:rPr>
              <a:t>Record data.</a:t>
            </a:r>
          </a:p>
          <a:p>
            <a:pPr marL="228600" indent="-228600">
              <a:buAutoNum type="arabicPeriod"/>
            </a:pPr>
            <a:r>
              <a:rPr lang="en-US" sz="1200" dirty="0" smtClean="0">
                <a:latin typeface="Chalkduster"/>
                <a:cs typeface="Chalkduster"/>
              </a:rPr>
              <a:t>Do jumping jacks for 20 seconds. Take heart rate.</a:t>
            </a:r>
          </a:p>
          <a:p>
            <a:pPr marL="228600" indent="-228600">
              <a:buAutoNum type="arabicPeriod"/>
            </a:pPr>
            <a:r>
              <a:rPr lang="en-US" sz="1200" dirty="0" smtClean="0">
                <a:latin typeface="Chalkduster"/>
                <a:cs typeface="Chalkduster"/>
              </a:rPr>
              <a:t>Record data.</a:t>
            </a:r>
          </a:p>
          <a:p>
            <a:pPr marL="228600" indent="-228600">
              <a:buAutoNum type="arabicPeriod"/>
            </a:pPr>
            <a:r>
              <a:rPr lang="en-US" sz="1200" dirty="0" smtClean="0">
                <a:latin typeface="Chalkduster"/>
                <a:cs typeface="Chalkduster"/>
              </a:rPr>
              <a:t>Allow heart rate to return to the normal rate.</a:t>
            </a:r>
          </a:p>
          <a:p>
            <a:pPr marL="228600" indent="-228600">
              <a:buAutoNum type="arabicPeriod"/>
            </a:pPr>
            <a:r>
              <a:rPr lang="en-US" sz="1200" dirty="0" smtClean="0">
                <a:latin typeface="Chalkduster"/>
                <a:cs typeface="Chalkduster"/>
              </a:rPr>
              <a:t>Do jumping jacks for 40 seconds at the same pace. Take heart rate.</a:t>
            </a:r>
          </a:p>
          <a:p>
            <a:pPr marL="228600" indent="-228600">
              <a:buAutoNum type="arabicPeriod"/>
            </a:pPr>
            <a:r>
              <a:rPr lang="en-US" sz="1200" dirty="0" smtClean="0">
                <a:latin typeface="Chalkduster"/>
                <a:cs typeface="Chalkduster"/>
              </a:rPr>
              <a:t>Record data.</a:t>
            </a:r>
          </a:p>
          <a:p>
            <a:pPr marL="228600" indent="-228600">
              <a:buAutoNum type="arabicPeriod"/>
            </a:pPr>
            <a:r>
              <a:rPr lang="en-US" sz="1200" dirty="0" smtClean="0">
                <a:latin typeface="Chalkduster"/>
                <a:cs typeface="Chalkduster"/>
              </a:rPr>
              <a:t>Allow heart rate to return to the normal rate.</a:t>
            </a:r>
          </a:p>
          <a:p>
            <a:pPr marL="228600" indent="-228600">
              <a:buAutoNum type="arabicPeriod"/>
            </a:pPr>
            <a:r>
              <a:rPr lang="en-US" sz="1200" dirty="0" smtClean="0">
                <a:latin typeface="Chalkduster"/>
                <a:cs typeface="Chalkduster"/>
              </a:rPr>
              <a:t>Do jumping jacks for 60 seconds at the same pace. Take heart rate.</a:t>
            </a:r>
          </a:p>
          <a:p>
            <a:pPr marL="228600" indent="-228600">
              <a:buAutoNum type="arabicPeriod"/>
            </a:pPr>
            <a:r>
              <a:rPr lang="en-US" sz="1200" dirty="0" smtClean="0">
                <a:latin typeface="Chalkduster"/>
                <a:cs typeface="Chalkduster"/>
              </a:rPr>
              <a:t>Record data.</a:t>
            </a:r>
          </a:p>
          <a:p>
            <a:pPr marL="228600" indent="-228600">
              <a:buAutoNum type="arabicPeriod"/>
            </a:pPr>
            <a:r>
              <a:rPr lang="en-US" sz="1200" dirty="0" smtClean="0">
                <a:latin typeface="Chalkduster"/>
                <a:cs typeface="Chalkduster"/>
              </a:rPr>
              <a:t>Repeat steps 1-6 with three other people.</a:t>
            </a:r>
          </a:p>
        </p:txBody>
      </p:sp>
    </p:spTree>
    <p:extLst>
      <p:ext uri="{BB962C8B-B14F-4D97-AF65-F5344CB8AC3E}">
        <p14:creationId xmlns:p14="http://schemas.microsoft.com/office/powerpoint/2010/main" val="280932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p:cNvSpPr/>
          <p:nvPr/>
        </p:nvSpPr>
        <p:spPr bwMode="auto">
          <a:xfrm>
            <a:off x="0" y="-1"/>
            <a:ext cx="9144000" cy="1387231"/>
          </a:xfrm>
          <a:prstGeom prst="rect">
            <a:avLst/>
          </a:prstGeom>
          <a:ln w="0" cap="flat" cmpd="sng" algn="ctr">
            <a:solidFill>
              <a:srgbClr val="4B54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endParaRPr>
          </a:p>
        </p:txBody>
      </p:sp>
      <p:pic>
        <p:nvPicPr>
          <p:cNvPr id="3" name="Picture 2" descr="Screen shot 2011-10-03 at 1.53.1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8757" y="-1"/>
            <a:ext cx="5299900" cy="6858000"/>
          </a:xfrm>
          <a:prstGeom prst="rect">
            <a:avLst/>
          </a:prstGeom>
        </p:spPr>
      </p:pic>
      <p:sp>
        <p:nvSpPr>
          <p:cNvPr id="7" name="Rectangle 6"/>
          <p:cNvSpPr/>
          <p:nvPr/>
        </p:nvSpPr>
        <p:spPr bwMode="auto">
          <a:xfrm>
            <a:off x="2726330" y="1233184"/>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Quantity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8" name="Rectangle 7"/>
          <p:cNvSpPr/>
          <p:nvPr/>
        </p:nvSpPr>
        <p:spPr bwMode="auto">
          <a:xfrm>
            <a:off x="5033569" y="1233184"/>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Heart rate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9" name="TextBox 8"/>
          <p:cNvSpPr txBox="1"/>
          <p:nvPr/>
        </p:nvSpPr>
        <p:spPr>
          <a:xfrm>
            <a:off x="2197290" y="2743179"/>
            <a:ext cx="2220445" cy="369332"/>
          </a:xfrm>
          <a:prstGeom prst="rect">
            <a:avLst/>
          </a:prstGeom>
          <a:noFill/>
        </p:spPr>
        <p:txBody>
          <a:bodyPr wrap="square" rtlCol="0">
            <a:spAutoFit/>
          </a:bodyPr>
          <a:lstStyle/>
          <a:p>
            <a:r>
              <a:rPr lang="en-US" dirty="0" smtClean="0">
                <a:latin typeface="Chalkduster"/>
                <a:cs typeface="Chalkduster"/>
              </a:rPr>
              <a:t>0 seconds (resting)</a:t>
            </a:r>
            <a:endParaRPr lang="en-US" dirty="0">
              <a:latin typeface="Chalkduster"/>
              <a:cs typeface="Chalkduster"/>
            </a:endParaRPr>
          </a:p>
        </p:txBody>
      </p:sp>
      <p:sp>
        <p:nvSpPr>
          <p:cNvPr id="10" name="TextBox 9"/>
          <p:cNvSpPr txBox="1"/>
          <p:nvPr/>
        </p:nvSpPr>
        <p:spPr>
          <a:xfrm>
            <a:off x="2670669" y="3576161"/>
            <a:ext cx="1798720" cy="369332"/>
          </a:xfrm>
          <a:prstGeom prst="rect">
            <a:avLst/>
          </a:prstGeom>
          <a:noFill/>
        </p:spPr>
        <p:txBody>
          <a:bodyPr wrap="square" rtlCol="0">
            <a:spAutoFit/>
          </a:bodyPr>
          <a:lstStyle/>
          <a:p>
            <a:r>
              <a:rPr lang="en-US" dirty="0" smtClean="0">
                <a:latin typeface="Chalkduster"/>
                <a:cs typeface="Chalkduster"/>
              </a:rPr>
              <a:t>40 seconds</a:t>
            </a:r>
            <a:endParaRPr lang="en-US" dirty="0">
              <a:latin typeface="Chalkduster"/>
              <a:cs typeface="Chalkduster"/>
            </a:endParaRPr>
          </a:p>
        </p:txBody>
      </p:sp>
      <p:sp>
        <p:nvSpPr>
          <p:cNvPr id="11" name="TextBox 10"/>
          <p:cNvSpPr txBox="1"/>
          <p:nvPr/>
        </p:nvSpPr>
        <p:spPr>
          <a:xfrm>
            <a:off x="2670669" y="4038333"/>
            <a:ext cx="1798720" cy="369332"/>
          </a:xfrm>
          <a:prstGeom prst="rect">
            <a:avLst/>
          </a:prstGeom>
          <a:noFill/>
        </p:spPr>
        <p:txBody>
          <a:bodyPr wrap="square" rtlCol="0">
            <a:spAutoFit/>
          </a:bodyPr>
          <a:lstStyle/>
          <a:p>
            <a:r>
              <a:rPr lang="en-US" dirty="0" smtClean="0">
                <a:latin typeface="Chalkduster"/>
                <a:cs typeface="Chalkduster"/>
              </a:rPr>
              <a:t>60 seconds</a:t>
            </a:r>
            <a:endParaRPr lang="en-US" dirty="0">
              <a:latin typeface="Chalkduster"/>
              <a:cs typeface="Chalkduster"/>
            </a:endParaRPr>
          </a:p>
        </p:txBody>
      </p:sp>
      <p:sp>
        <p:nvSpPr>
          <p:cNvPr id="13" name="TextBox 12"/>
          <p:cNvSpPr txBox="1"/>
          <p:nvPr/>
        </p:nvSpPr>
        <p:spPr>
          <a:xfrm rot="16200000">
            <a:off x="3240002" y="3681328"/>
            <a:ext cx="4803385" cy="369332"/>
          </a:xfrm>
          <a:prstGeom prst="rect">
            <a:avLst/>
          </a:prstGeom>
          <a:noFill/>
        </p:spPr>
        <p:txBody>
          <a:bodyPr wrap="square" rtlCol="0">
            <a:spAutoFit/>
          </a:bodyPr>
          <a:lstStyle/>
          <a:p>
            <a:r>
              <a:rPr lang="en-US" dirty="0" smtClean="0">
                <a:latin typeface="Chalkduster"/>
                <a:cs typeface="Chalkduster"/>
              </a:rPr>
              <a:t>_________________________</a:t>
            </a:r>
            <a:endParaRPr lang="en-US" dirty="0">
              <a:latin typeface="Chalkduster"/>
              <a:cs typeface="Chalkduster"/>
            </a:endParaRPr>
          </a:p>
        </p:txBody>
      </p:sp>
      <p:sp>
        <p:nvSpPr>
          <p:cNvPr id="14" name="TextBox 13"/>
          <p:cNvSpPr txBox="1"/>
          <p:nvPr/>
        </p:nvSpPr>
        <p:spPr>
          <a:xfrm rot="16200000">
            <a:off x="3785894" y="3654848"/>
            <a:ext cx="4803385" cy="369332"/>
          </a:xfrm>
          <a:prstGeom prst="rect">
            <a:avLst/>
          </a:prstGeom>
          <a:noFill/>
        </p:spPr>
        <p:txBody>
          <a:bodyPr wrap="square" rtlCol="0">
            <a:spAutoFit/>
          </a:bodyPr>
          <a:lstStyle/>
          <a:p>
            <a:r>
              <a:rPr lang="en-US" dirty="0" smtClean="0">
                <a:latin typeface="Chalkduster"/>
                <a:cs typeface="Chalkduster"/>
              </a:rPr>
              <a:t>_________________________</a:t>
            </a:r>
            <a:endParaRPr lang="en-US" dirty="0">
              <a:latin typeface="Chalkduster"/>
              <a:cs typeface="Chalkduster"/>
            </a:endParaRPr>
          </a:p>
        </p:txBody>
      </p:sp>
      <p:sp>
        <p:nvSpPr>
          <p:cNvPr id="5" name="TextBox 4"/>
          <p:cNvSpPr txBox="1"/>
          <p:nvPr/>
        </p:nvSpPr>
        <p:spPr>
          <a:xfrm>
            <a:off x="5719045" y="2407518"/>
            <a:ext cx="1159677" cy="276999"/>
          </a:xfrm>
          <a:prstGeom prst="rect">
            <a:avLst/>
          </a:prstGeom>
          <a:noFill/>
        </p:spPr>
        <p:txBody>
          <a:bodyPr wrap="square" rtlCol="0">
            <a:spAutoFit/>
          </a:bodyPr>
          <a:lstStyle/>
          <a:p>
            <a:r>
              <a:rPr lang="en-US" sz="1200" dirty="0" smtClean="0">
                <a:latin typeface="Chalkduster"/>
                <a:cs typeface="Chalkduster"/>
              </a:rPr>
              <a:t>Total</a:t>
            </a:r>
            <a:endParaRPr lang="en-US" sz="1200" dirty="0">
              <a:latin typeface="Chalkduster"/>
              <a:cs typeface="Chalkduster"/>
            </a:endParaRPr>
          </a:p>
        </p:txBody>
      </p:sp>
      <p:sp>
        <p:nvSpPr>
          <p:cNvPr id="15" name="TextBox 14"/>
          <p:cNvSpPr txBox="1"/>
          <p:nvPr/>
        </p:nvSpPr>
        <p:spPr>
          <a:xfrm>
            <a:off x="6236651" y="2388141"/>
            <a:ext cx="1159677" cy="276999"/>
          </a:xfrm>
          <a:prstGeom prst="rect">
            <a:avLst/>
          </a:prstGeom>
          <a:noFill/>
        </p:spPr>
        <p:txBody>
          <a:bodyPr wrap="square" rtlCol="0">
            <a:spAutoFit/>
          </a:bodyPr>
          <a:lstStyle/>
          <a:p>
            <a:r>
              <a:rPr lang="en-US" sz="1200" dirty="0" smtClean="0">
                <a:latin typeface="Chalkduster"/>
                <a:cs typeface="Chalkduster"/>
              </a:rPr>
              <a:t>Average</a:t>
            </a:r>
            <a:endParaRPr lang="en-US" sz="1200" dirty="0">
              <a:latin typeface="Chalkduster"/>
              <a:cs typeface="Chalkduster"/>
            </a:endParaRPr>
          </a:p>
        </p:txBody>
      </p:sp>
      <p:sp>
        <p:nvSpPr>
          <p:cNvPr id="16" name="TextBox 15"/>
          <p:cNvSpPr txBox="1"/>
          <p:nvPr/>
        </p:nvSpPr>
        <p:spPr>
          <a:xfrm>
            <a:off x="4519469" y="2263542"/>
            <a:ext cx="1253234" cy="461665"/>
          </a:xfrm>
          <a:prstGeom prst="rect">
            <a:avLst/>
          </a:prstGeom>
          <a:noFill/>
        </p:spPr>
        <p:txBody>
          <a:bodyPr wrap="square" rtlCol="0">
            <a:spAutoFit/>
          </a:bodyPr>
          <a:lstStyle/>
          <a:p>
            <a:r>
              <a:rPr lang="en-US" sz="1200" dirty="0" smtClean="0">
                <a:latin typeface="Chalkduster"/>
                <a:cs typeface="Chalkduster"/>
              </a:rPr>
              <a:t>     Trial</a:t>
            </a:r>
          </a:p>
          <a:p>
            <a:r>
              <a:rPr lang="en-US" sz="1200" dirty="0" smtClean="0">
                <a:latin typeface="Chalkduster"/>
                <a:cs typeface="Chalkduster"/>
              </a:rPr>
              <a:t>1  2  3  4 </a:t>
            </a:r>
            <a:endParaRPr lang="en-US" sz="1200" dirty="0">
              <a:latin typeface="Chalkduster"/>
              <a:cs typeface="Chalkduster"/>
            </a:endParaRPr>
          </a:p>
        </p:txBody>
      </p:sp>
      <p:sp>
        <p:nvSpPr>
          <p:cNvPr id="17" name="TextBox 16"/>
          <p:cNvSpPr txBox="1"/>
          <p:nvPr/>
        </p:nvSpPr>
        <p:spPr>
          <a:xfrm>
            <a:off x="2614233" y="3209060"/>
            <a:ext cx="1798720" cy="369332"/>
          </a:xfrm>
          <a:prstGeom prst="rect">
            <a:avLst/>
          </a:prstGeom>
          <a:noFill/>
        </p:spPr>
        <p:txBody>
          <a:bodyPr wrap="square" rtlCol="0">
            <a:spAutoFit/>
          </a:bodyPr>
          <a:lstStyle/>
          <a:p>
            <a:r>
              <a:rPr lang="en-US" dirty="0" smtClean="0">
                <a:latin typeface="Chalkduster"/>
                <a:cs typeface="Chalkduster"/>
              </a:rPr>
              <a:t>20 seconds</a:t>
            </a:r>
            <a:endParaRPr lang="en-US" dirty="0">
              <a:latin typeface="Chalkduster"/>
              <a:cs typeface="Chalkduster"/>
            </a:endParaRPr>
          </a:p>
        </p:txBody>
      </p:sp>
    </p:spTree>
    <p:extLst>
      <p:ext uri="{BB962C8B-B14F-4D97-AF65-F5344CB8AC3E}">
        <p14:creationId xmlns:p14="http://schemas.microsoft.com/office/powerpoint/2010/main" val="368773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xit" presetSubtype="2" fill="hold" grpId="1" nodeType="clickEffect">
                                  <p:stCondLst>
                                    <p:cond delay="0"/>
                                  </p:stCondLst>
                                  <p:childTnLst>
                                    <p:anim calcmode="lin" valueType="num">
                                      <p:cBhvr additive="base">
                                        <p:cTn id="38" dur="500"/>
                                        <p:tgtEl>
                                          <p:spTgt spid="7"/>
                                        </p:tgtEl>
                                        <p:attrNameLst>
                                          <p:attrName>ppt_x</p:attrName>
                                        </p:attrNameLst>
                                      </p:cBhvr>
                                      <p:tavLst>
                                        <p:tav tm="0">
                                          <p:val>
                                            <p:strVal val="ppt_x"/>
                                          </p:val>
                                        </p:tav>
                                        <p:tav tm="100000">
                                          <p:val>
                                            <p:strVal val="1+ppt_w/2"/>
                                          </p:val>
                                        </p:tav>
                                      </p:tavLst>
                                    </p:anim>
                                    <p:anim calcmode="lin" valueType="num">
                                      <p:cBhvr additive="base">
                                        <p:cTn id="39" dur="500"/>
                                        <p:tgtEl>
                                          <p:spTgt spid="7"/>
                                        </p:tgtEl>
                                        <p:attrNameLst>
                                          <p:attrName>ppt_y</p:attrName>
                                        </p:attrNameLst>
                                      </p:cBhvr>
                                      <p:tavLst>
                                        <p:tav tm="0">
                                          <p:val>
                                            <p:strVal val="ppt_y"/>
                                          </p:val>
                                        </p:tav>
                                        <p:tav tm="100000">
                                          <p:val>
                                            <p:strVal val="ppt_y"/>
                                          </p:val>
                                        </p:tav>
                                      </p:tavLst>
                                    </p:anim>
                                    <p:set>
                                      <p:cBhvr>
                                        <p:cTn id="40" dur="1" fill="hold">
                                          <p:stCondLst>
                                            <p:cond delay="499"/>
                                          </p:stCondLst>
                                        </p:cTn>
                                        <p:tgtEl>
                                          <p:spTgt spid="7"/>
                                        </p:tgtEl>
                                        <p:attrNameLst>
                                          <p:attrName>style.visibility</p:attrName>
                                        </p:attrNameLst>
                                      </p:cBhvr>
                                      <p:to>
                                        <p:strVal val="hidden"/>
                                      </p:to>
                                    </p:set>
                                  </p:childTnLst>
                                </p:cTn>
                              </p:par>
                              <p:par>
                                <p:cTn id="41" presetID="2" presetClass="exit" presetSubtype="2" fill="hold" grpId="1" nodeType="withEffect">
                                  <p:stCondLst>
                                    <p:cond delay="0"/>
                                  </p:stCondLst>
                                  <p:childTnLst>
                                    <p:anim calcmode="lin" valueType="num">
                                      <p:cBhvr additive="base">
                                        <p:cTn id="42" dur="500"/>
                                        <p:tgtEl>
                                          <p:spTgt spid="8"/>
                                        </p:tgtEl>
                                        <p:attrNameLst>
                                          <p:attrName>ppt_x</p:attrName>
                                        </p:attrNameLst>
                                      </p:cBhvr>
                                      <p:tavLst>
                                        <p:tav tm="0">
                                          <p:val>
                                            <p:strVal val="ppt_x"/>
                                          </p:val>
                                        </p:tav>
                                        <p:tav tm="100000">
                                          <p:val>
                                            <p:strVal val="1+ppt_w/2"/>
                                          </p:val>
                                        </p:tav>
                                      </p:tavLst>
                                    </p:anim>
                                    <p:anim calcmode="lin" valueType="num">
                                      <p:cBhvr additive="base">
                                        <p:cTn id="43" dur="500"/>
                                        <p:tgtEl>
                                          <p:spTgt spid="8"/>
                                        </p:tgtEl>
                                        <p:attrNameLst>
                                          <p:attrName>ppt_y</p:attrName>
                                        </p:attrNameLst>
                                      </p:cBhvr>
                                      <p:tavLst>
                                        <p:tav tm="0">
                                          <p:val>
                                            <p:strVal val="ppt_y"/>
                                          </p:val>
                                        </p:tav>
                                        <p:tav tm="100000">
                                          <p:val>
                                            <p:strVal val="ppt_y"/>
                                          </p:val>
                                        </p:tav>
                                      </p:tavLst>
                                    </p:anim>
                                    <p:set>
                                      <p:cBhvr>
                                        <p:cTn id="44"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p:bldP spid="10" grpId="0"/>
      <p:bldP spid="11" grpId="0"/>
      <p:bldP spid="13" grpId="0"/>
      <p:bldP spid="14" grpId="0"/>
      <p:bldP spid="5"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p:cNvSpPr/>
          <p:nvPr/>
        </p:nvSpPr>
        <p:spPr bwMode="auto">
          <a:xfrm>
            <a:off x="0" y="-1"/>
            <a:ext cx="9144000" cy="1387231"/>
          </a:xfrm>
          <a:prstGeom prst="rect">
            <a:avLst/>
          </a:prstGeom>
          <a:ln w="0" cap="flat" cmpd="sng" algn="ctr">
            <a:solidFill>
              <a:srgbClr val="4B54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endParaRPr>
          </a:p>
        </p:txBody>
      </p:sp>
      <p:pic>
        <p:nvPicPr>
          <p:cNvPr id="2" name="Picture 1" descr="Screen shot 2011-10-03 at 2.07.1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2167" y="-1"/>
            <a:ext cx="5285390" cy="6858000"/>
          </a:xfrm>
          <a:prstGeom prst="rect">
            <a:avLst/>
          </a:prstGeom>
        </p:spPr>
      </p:pic>
      <p:sp>
        <p:nvSpPr>
          <p:cNvPr id="17" name="Rectangle 16"/>
          <p:cNvSpPr/>
          <p:nvPr/>
        </p:nvSpPr>
        <p:spPr bwMode="auto">
          <a:xfrm>
            <a:off x="4944139" y="4184785"/>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Quantity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8" name="Rectangle 17"/>
          <p:cNvSpPr/>
          <p:nvPr/>
        </p:nvSpPr>
        <p:spPr bwMode="auto">
          <a:xfrm rot="16200000">
            <a:off x="2207648" y="1678250"/>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Heart rate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9" name="TextBox 18"/>
          <p:cNvSpPr txBox="1"/>
          <p:nvPr/>
        </p:nvSpPr>
        <p:spPr>
          <a:xfrm>
            <a:off x="3405369" y="492804"/>
            <a:ext cx="3896416" cy="246221"/>
          </a:xfrm>
          <a:prstGeom prst="rect">
            <a:avLst/>
          </a:prstGeom>
          <a:noFill/>
        </p:spPr>
        <p:txBody>
          <a:bodyPr wrap="square" rtlCol="0">
            <a:spAutoFit/>
          </a:bodyPr>
          <a:lstStyle/>
          <a:p>
            <a:r>
              <a:rPr lang="en-US" sz="1000" dirty="0" smtClean="0">
                <a:latin typeface="Chalkduster"/>
                <a:cs typeface="Chalkduster"/>
              </a:rPr>
              <a:t>quantity of exercise</a:t>
            </a:r>
            <a:endParaRPr lang="en-US" sz="1000" dirty="0">
              <a:latin typeface="Chalkduster"/>
              <a:cs typeface="Chalkduster"/>
            </a:endParaRPr>
          </a:p>
        </p:txBody>
      </p:sp>
      <p:sp>
        <p:nvSpPr>
          <p:cNvPr id="20" name="TextBox 19"/>
          <p:cNvSpPr txBox="1"/>
          <p:nvPr/>
        </p:nvSpPr>
        <p:spPr>
          <a:xfrm>
            <a:off x="5247584" y="504205"/>
            <a:ext cx="3896416" cy="246221"/>
          </a:xfrm>
          <a:prstGeom prst="rect">
            <a:avLst/>
          </a:prstGeom>
          <a:noFill/>
        </p:spPr>
        <p:txBody>
          <a:bodyPr wrap="square" rtlCol="0">
            <a:spAutoFit/>
          </a:bodyPr>
          <a:lstStyle/>
          <a:p>
            <a:r>
              <a:rPr lang="en-US" sz="1000" dirty="0" smtClean="0">
                <a:latin typeface="Chalkduster"/>
                <a:cs typeface="Chalkduster"/>
              </a:rPr>
              <a:t>heart rate</a:t>
            </a:r>
            <a:endParaRPr lang="en-US" sz="1000" dirty="0">
              <a:latin typeface="Chalkduster"/>
              <a:cs typeface="Chalkduster"/>
            </a:endParaRPr>
          </a:p>
        </p:txBody>
      </p:sp>
    </p:spTree>
    <p:extLst>
      <p:ext uri="{BB962C8B-B14F-4D97-AF65-F5344CB8AC3E}">
        <p14:creationId xmlns:p14="http://schemas.microsoft.com/office/powerpoint/2010/main" val="104143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0-#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p:cNvSpPr/>
          <p:nvPr/>
        </p:nvSpPr>
        <p:spPr bwMode="auto">
          <a:xfrm>
            <a:off x="0" y="-1"/>
            <a:ext cx="9144000" cy="1387231"/>
          </a:xfrm>
          <a:prstGeom prst="rect">
            <a:avLst/>
          </a:prstGeom>
          <a:ln w="0" cap="flat" cmpd="sng" algn="ctr">
            <a:solidFill>
              <a:srgbClr val="4B54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endParaRPr>
          </a:p>
        </p:txBody>
      </p:sp>
      <p:pic>
        <p:nvPicPr>
          <p:cNvPr id="3" name="Picture 2" descr="Screen shot 2011-10-03 at 2.18.4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9452" y="0"/>
            <a:ext cx="5330052" cy="6858000"/>
          </a:xfrm>
          <a:prstGeom prst="rect">
            <a:avLst/>
          </a:prstGeom>
        </p:spPr>
      </p:pic>
      <p:sp>
        <p:nvSpPr>
          <p:cNvPr id="9" name="TextBox 8"/>
          <p:cNvSpPr txBox="1"/>
          <p:nvPr/>
        </p:nvSpPr>
        <p:spPr>
          <a:xfrm>
            <a:off x="2367665" y="1041241"/>
            <a:ext cx="4074779" cy="246221"/>
          </a:xfrm>
          <a:prstGeom prst="rect">
            <a:avLst/>
          </a:prstGeom>
          <a:noFill/>
        </p:spPr>
        <p:txBody>
          <a:bodyPr wrap="square" rtlCol="0">
            <a:spAutoFit/>
          </a:bodyPr>
          <a:lstStyle/>
          <a:p>
            <a:r>
              <a:rPr lang="en-US" sz="1000" dirty="0" smtClean="0">
                <a:latin typeface="Chalkduster"/>
                <a:cs typeface="Chalkduster"/>
              </a:rPr>
              <a:t>How does the quantity of exercise affect heart rate?</a:t>
            </a:r>
            <a:endParaRPr lang="en-US" sz="1000" dirty="0">
              <a:latin typeface="Chalkduster"/>
              <a:cs typeface="Chalkduster"/>
            </a:endParaRPr>
          </a:p>
        </p:txBody>
      </p:sp>
      <p:sp>
        <p:nvSpPr>
          <p:cNvPr id="10" name="TextBox 9"/>
          <p:cNvSpPr txBox="1"/>
          <p:nvPr/>
        </p:nvSpPr>
        <p:spPr>
          <a:xfrm>
            <a:off x="2367665" y="1533528"/>
            <a:ext cx="4911839" cy="461665"/>
          </a:xfrm>
          <a:prstGeom prst="rect">
            <a:avLst/>
          </a:prstGeom>
          <a:noFill/>
        </p:spPr>
        <p:txBody>
          <a:bodyPr wrap="square" rtlCol="0">
            <a:spAutoFit/>
          </a:bodyPr>
          <a:lstStyle/>
          <a:p>
            <a:r>
              <a:rPr lang="en-US" sz="800" dirty="0" smtClean="0">
                <a:latin typeface="Chalkduster"/>
                <a:cs typeface="Chalkduster"/>
              </a:rPr>
              <a:t>The data showed…..(don’t use personal pronouns like I and we)</a:t>
            </a:r>
          </a:p>
          <a:p>
            <a:r>
              <a:rPr lang="en-US" sz="800" dirty="0" smtClean="0">
                <a:latin typeface="Chalkduster"/>
                <a:cs typeface="Chalkduster"/>
              </a:rPr>
              <a:t>For example, the heart rate for doing jumping jacks for 20 seconds averaged 85 beats per minute, while the heart rate for doing jumping jacks for 60 seconds was 95 beats per minute.</a:t>
            </a:r>
            <a:endParaRPr lang="en-US" sz="800" dirty="0">
              <a:latin typeface="Chalkduster"/>
              <a:cs typeface="Chalkduster"/>
            </a:endParaRPr>
          </a:p>
        </p:txBody>
      </p:sp>
      <p:sp>
        <p:nvSpPr>
          <p:cNvPr id="11" name="TextBox 10"/>
          <p:cNvSpPr txBox="1"/>
          <p:nvPr/>
        </p:nvSpPr>
        <p:spPr>
          <a:xfrm>
            <a:off x="2367665" y="2338504"/>
            <a:ext cx="4679251" cy="246221"/>
          </a:xfrm>
          <a:prstGeom prst="rect">
            <a:avLst/>
          </a:prstGeom>
          <a:noFill/>
        </p:spPr>
        <p:txBody>
          <a:bodyPr wrap="square" rtlCol="0">
            <a:spAutoFit/>
          </a:bodyPr>
          <a:lstStyle/>
          <a:p>
            <a:r>
              <a:rPr lang="en-US" sz="1000" dirty="0" smtClean="0">
                <a:latin typeface="Chalkduster"/>
                <a:cs typeface="Chalkduster"/>
              </a:rPr>
              <a:t>The hypothesis was (or was not) supported by the data.</a:t>
            </a:r>
            <a:endParaRPr lang="en-US" sz="1000" dirty="0">
              <a:latin typeface="Chalkduster"/>
              <a:cs typeface="Chalkduster"/>
            </a:endParaRPr>
          </a:p>
        </p:txBody>
      </p:sp>
      <p:sp>
        <p:nvSpPr>
          <p:cNvPr id="12" name="Rectangle 11"/>
          <p:cNvSpPr/>
          <p:nvPr/>
        </p:nvSpPr>
        <p:spPr bwMode="auto">
          <a:xfrm>
            <a:off x="2652124" y="5069703"/>
            <a:ext cx="1464099" cy="882058"/>
          </a:xfrm>
          <a:prstGeom prst="rect">
            <a:avLst/>
          </a:prstGeom>
          <a:solidFill>
            <a:srgbClr val="E3BC28"/>
          </a:solidFill>
          <a:ln w="9525" cap="flat" cmpd="sng" algn="ctr">
            <a:solidFill>
              <a:srgbClr val="E125E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Type of exercise</a:t>
            </a:r>
            <a:endParaRPr kumimoji="0" lang="en-US"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
        <p:nvSpPr>
          <p:cNvPr id="13" name="Rectangle 12"/>
          <p:cNvSpPr/>
          <p:nvPr/>
        </p:nvSpPr>
        <p:spPr bwMode="auto">
          <a:xfrm>
            <a:off x="4978345" y="5069703"/>
            <a:ext cx="1464099" cy="882058"/>
          </a:xfrm>
          <a:prstGeom prst="rect">
            <a:avLst/>
          </a:prstGeom>
          <a:solidFill>
            <a:srgbClr val="E125E3"/>
          </a:solidFill>
          <a:ln w="9525" cap="flat" cmpd="sng" algn="ctr">
            <a:solidFill>
              <a:srgbClr val="E3BC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effectLst>
                <a:outerShdw blurRad="38100" dist="38100" dir="2700000" algn="tl">
                  <a:srgbClr val="000000">
                    <a:alpha val="43137"/>
                  </a:srgbClr>
                </a:outerShdw>
              </a:effectLst>
              <a:latin typeface="Chalkduster"/>
              <a:ea typeface="ＭＳ Ｐゴシック" pitchFamily="-109" charset="-128"/>
              <a:cs typeface="Chalkduster"/>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effectLst>
                  <a:outerShdw blurRad="38100" dist="38100" dir="2700000" algn="tl">
                    <a:srgbClr val="000000">
                      <a:alpha val="43137"/>
                    </a:srgbClr>
                  </a:outerShdw>
                </a:effectLst>
                <a:latin typeface="Chalkduster"/>
                <a:ea typeface="ＭＳ Ｐゴシック" pitchFamily="-109" charset="-128"/>
                <a:cs typeface="Chalkduster"/>
              </a:rPr>
              <a:t>Respiratory</a:t>
            </a:r>
            <a:r>
              <a:rPr kumimoji="0" lang="en-US" sz="1400" b="0" i="0" u="none" strike="noStrike" cap="none" normalizeH="0" baseline="0" dirty="0" smtClean="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rPr>
              <a:t> rate</a:t>
            </a:r>
            <a:endParaRPr kumimoji="0" lang="en-US" sz="1400" b="0" i="0" u="none" strike="noStrike" cap="none" normalizeH="0" baseline="0" dirty="0">
              <a:ln>
                <a:noFill/>
              </a:ln>
              <a:solidFill>
                <a:schemeClr val="tx1"/>
              </a:solidFill>
              <a:effectLst>
                <a:outerShdw blurRad="38100" dist="38100" dir="2700000" algn="tl">
                  <a:srgbClr val="000000">
                    <a:alpha val="43137"/>
                  </a:srgbClr>
                </a:outerShdw>
              </a:effectLst>
              <a:latin typeface="Chalkduster"/>
              <a:ea typeface="ＭＳ Ｐゴシック" pitchFamily="-109" charset="-128"/>
              <a:cs typeface="Chalkduster"/>
            </a:endParaRPr>
          </a:p>
        </p:txBody>
      </p:sp>
    </p:spTree>
    <p:extLst>
      <p:ext uri="{BB962C8B-B14F-4D97-AF65-F5344CB8AC3E}">
        <p14:creationId xmlns:p14="http://schemas.microsoft.com/office/powerpoint/2010/main" val="20575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P spid="11" grpId="0"/>
      <p:bldP spid="12" grpId="0" animBg="1"/>
      <p:bldP spid="13" grpId="0"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outerShdw blurRad="38100" dist="38100" dir="2700000" algn="tl">
                <a:srgbClr val="000000">
                  <a:alpha val="43137"/>
                </a:srgbClr>
              </a:outerShdw>
            </a:effectLst>
            <a:latin typeface="Arial" pitchFamily="-109" charset="0"/>
            <a:ea typeface="ＭＳ Ｐゴシック" pitchFamily="-109" charset="-128"/>
            <a:cs typeface="ＭＳ Ｐゴシック" pitchFamily="-109"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3074</TotalTime>
  <Words>276</Words>
  <Application>Microsoft Office PowerPoint</Application>
  <PresentationFormat>On-screen Show (4:3)</PresentationFormat>
  <Paragraphs>76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Chalkduster</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CTTL</dc:creator>
  <cp:lastModifiedBy>teacher</cp:lastModifiedBy>
  <cp:revision>47</cp:revision>
  <dcterms:created xsi:type="dcterms:W3CDTF">2011-10-03T17:27:59Z</dcterms:created>
  <dcterms:modified xsi:type="dcterms:W3CDTF">2016-02-03T23:14:00Z</dcterms:modified>
</cp:coreProperties>
</file>